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Lst>
  <p:notesMasterIdLst>
    <p:notesMasterId r:id="rId46"/>
  </p:notesMasterIdLst>
  <p:handoutMasterIdLst>
    <p:handoutMasterId r:id="rId47"/>
  </p:handoutMasterIdLst>
  <p:sldIdLst>
    <p:sldId id="679" r:id="rId3"/>
    <p:sldId id="694" r:id="rId4"/>
    <p:sldId id="695" r:id="rId5"/>
    <p:sldId id="643" r:id="rId6"/>
    <p:sldId id="675" r:id="rId7"/>
    <p:sldId id="676" r:id="rId8"/>
    <p:sldId id="650" r:id="rId9"/>
    <p:sldId id="651" r:id="rId10"/>
    <p:sldId id="649" r:id="rId11"/>
    <p:sldId id="653" r:id="rId12"/>
    <p:sldId id="655" r:id="rId13"/>
    <p:sldId id="656" r:id="rId14"/>
    <p:sldId id="687" r:id="rId15"/>
    <p:sldId id="657" r:id="rId16"/>
    <p:sldId id="659" r:id="rId17"/>
    <p:sldId id="688" r:id="rId18"/>
    <p:sldId id="660" r:id="rId19"/>
    <p:sldId id="661" r:id="rId20"/>
    <p:sldId id="689" r:id="rId21"/>
    <p:sldId id="662" r:id="rId22"/>
    <p:sldId id="663" r:id="rId23"/>
    <p:sldId id="664" r:id="rId24"/>
    <p:sldId id="665" r:id="rId25"/>
    <p:sldId id="666" r:id="rId26"/>
    <p:sldId id="667" r:id="rId27"/>
    <p:sldId id="690" r:id="rId28"/>
    <p:sldId id="668" r:id="rId29"/>
    <p:sldId id="669" r:id="rId30"/>
    <p:sldId id="691" r:id="rId31"/>
    <p:sldId id="670" r:id="rId32"/>
    <p:sldId id="671" r:id="rId33"/>
    <p:sldId id="672" r:id="rId34"/>
    <p:sldId id="681" r:id="rId35"/>
    <p:sldId id="692" r:id="rId36"/>
    <p:sldId id="678" r:id="rId37"/>
    <p:sldId id="683" r:id="rId38"/>
    <p:sldId id="684" r:id="rId39"/>
    <p:sldId id="685" r:id="rId40"/>
    <p:sldId id="686" r:id="rId41"/>
    <p:sldId id="693" r:id="rId42"/>
    <p:sldId id="680" r:id="rId43"/>
    <p:sldId id="682" r:id="rId44"/>
    <p:sldId id="592" r:id="rId45"/>
  </p:sldIdLst>
  <p:sldSz cx="9144000" cy="5143500" type="screen16x9"/>
  <p:notesSz cx="6858000" cy="9947275"/>
  <p:defaultTextStyle>
    <a:defPPr>
      <a:defRPr lang="zh-CN"/>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110">
          <p15:clr>
            <a:srgbClr val="A4A3A4"/>
          </p15:clr>
        </p15:guide>
        <p15:guide id="3" orient="horz" pos="663">
          <p15:clr>
            <a:srgbClr val="A4A3A4"/>
          </p15:clr>
        </p15:guide>
        <p15:guide id="4" pos="2880">
          <p15:clr>
            <a:srgbClr val="A4A3A4"/>
          </p15:clr>
        </p15:guide>
        <p15:guide id="5" pos="204">
          <p15:clr>
            <a:srgbClr val="A4A3A4"/>
          </p15:clr>
        </p15:guide>
        <p15:guide id="6" pos="5511">
          <p15:clr>
            <a:srgbClr val="A4A3A4"/>
          </p15:clr>
        </p15:guide>
        <p15:guide id="7" pos="5556">
          <p15:clr>
            <a:srgbClr val="A4A3A4"/>
          </p15:clr>
        </p15:guide>
        <p15:guide id="8" orient="horz" pos="1575">
          <p15:clr>
            <a:srgbClr val="A4A3A4"/>
          </p15:clr>
        </p15:guide>
        <p15:guide id="9" orient="horz" pos="3072">
          <p15:clr>
            <a:srgbClr val="A4A3A4"/>
          </p15:clr>
        </p15:guide>
        <p15:guide id="10" orient="horz" pos="4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33CCFF"/>
    <a:srgbClr val="6699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96" autoAdjust="0"/>
  </p:normalViewPr>
  <p:slideViewPr>
    <p:cSldViewPr>
      <p:cViewPr varScale="1">
        <p:scale>
          <a:sx n="82" d="100"/>
          <a:sy n="82" d="100"/>
        </p:scale>
        <p:origin x="-834" y="-84"/>
      </p:cViewPr>
      <p:guideLst>
        <p:guide orient="horz" pos="2160"/>
        <p:guide orient="horz" pos="4110"/>
        <p:guide orient="horz" pos="663"/>
        <p:guide orient="horz" pos="1575"/>
        <p:guide orient="horz" pos="3072"/>
        <p:guide orient="horz" pos="486"/>
        <p:guide pos="2880"/>
        <p:guide pos="204"/>
        <p:guide pos="5511"/>
        <p:guide pos="5556"/>
      </p:guideLst>
    </p:cSldViewPr>
  </p:slideViewPr>
  <p:outlineViewPr>
    <p:cViewPr>
      <p:scale>
        <a:sx n="33" d="100"/>
        <a:sy n="33" d="100"/>
      </p:scale>
      <p:origin x="0" y="8484"/>
    </p:cViewPr>
  </p:outlineViewPr>
  <p:notesTextViewPr>
    <p:cViewPr>
      <p:scale>
        <a:sx n="3" d="2"/>
        <a:sy n="3" d="2"/>
      </p:scale>
      <p:origin x="0" y="0"/>
    </p:cViewPr>
  </p:notesTextViewPr>
  <p:sorterViewPr>
    <p:cViewPr>
      <p:scale>
        <a:sx n="100" d="100"/>
        <a:sy n="100" d="100"/>
      </p:scale>
      <p:origin x="0" y="-13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2580" tIns="46290" rIns="92580" bIns="46290" rtlCol="0"/>
          <a:lstStyle>
            <a:lvl1pPr algn="l">
              <a:defRPr sz="1200"/>
            </a:lvl1pPr>
          </a:lstStyle>
          <a:p>
            <a:endParaRPr lang="zh-CN" altLang="en-US"/>
          </a:p>
        </p:txBody>
      </p:sp>
      <p:sp>
        <p:nvSpPr>
          <p:cNvPr id="3" name="日期占位符 2"/>
          <p:cNvSpPr>
            <a:spLocks noGrp="1"/>
          </p:cNvSpPr>
          <p:nvPr>
            <p:ph type="dt" sz="quarter" idx="1"/>
          </p:nvPr>
        </p:nvSpPr>
        <p:spPr>
          <a:xfrm>
            <a:off x="3884614" y="0"/>
            <a:ext cx="2971800" cy="497364"/>
          </a:xfrm>
          <a:prstGeom prst="rect">
            <a:avLst/>
          </a:prstGeom>
        </p:spPr>
        <p:txBody>
          <a:bodyPr vert="horz" lIns="92580" tIns="46290" rIns="92580" bIns="46290" rtlCol="0"/>
          <a:lstStyle>
            <a:lvl1pPr algn="r">
              <a:defRPr sz="1200"/>
            </a:lvl1pPr>
          </a:lstStyle>
          <a:p>
            <a:fld id="{5063D3EB-78EC-421F-BB7C-90EEF1DE86FA}" type="datetimeFigureOut">
              <a:rPr lang="zh-CN" altLang="en-US" smtClean="0"/>
              <a:pPr/>
              <a:t>2017-4-8</a:t>
            </a:fld>
            <a:endParaRPr lang="zh-CN" altLang="en-US"/>
          </a:p>
        </p:txBody>
      </p:sp>
      <p:sp>
        <p:nvSpPr>
          <p:cNvPr id="4" name="页脚占位符 3"/>
          <p:cNvSpPr>
            <a:spLocks noGrp="1"/>
          </p:cNvSpPr>
          <p:nvPr>
            <p:ph type="ftr" sz="quarter" idx="2"/>
          </p:nvPr>
        </p:nvSpPr>
        <p:spPr>
          <a:xfrm>
            <a:off x="0" y="9448184"/>
            <a:ext cx="2971800" cy="497364"/>
          </a:xfrm>
          <a:prstGeom prst="rect">
            <a:avLst/>
          </a:prstGeom>
        </p:spPr>
        <p:txBody>
          <a:bodyPr vert="horz" lIns="92580" tIns="46290" rIns="92580" bIns="4629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4" y="9448184"/>
            <a:ext cx="2971800" cy="497364"/>
          </a:xfrm>
          <a:prstGeom prst="rect">
            <a:avLst/>
          </a:prstGeom>
        </p:spPr>
        <p:txBody>
          <a:bodyPr vert="horz" lIns="92580" tIns="46290" rIns="92580" bIns="46290" rtlCol="0" anchor="b"/>
          <a:lstStyle>
            <a:lvl1pPr algn="r">
              <a:defRPr sz="1200"/>
            </a:lvl1pPr>
          </a:lstStyle>
          <a:p>
            <a:fld id="{A2F81E38-3810-41A0-8174-94DC86E0BDCC}" type="slidenum">
              <a:rPr lang="zh-CN" altLang="en-US" smtClean="0"/>
              <a:pPr/>
              <a:t>‹#›</a:t>
            </a:fld>
            <a:endParaRPr lang="zh-CN" altLang="en-US"/>
          </a:p>
        </p:txBody>
      </p:sp>
    </p:spTree>
    <p:extLst>
      <p:ext uri="{BB962C8B-B14F-4D97-AF65-F5344CB8AC3E}">
        <p14:creationId xmlns:p14="http://schemas.microsoft.com/office/powerpoint/2010/main" val="3674645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2580" tIns="46290" rIns="92580" bIns="46290" rtlCol="0"/>
          <a:lstStyle>
            <a:lvl1pPr algn="l">
              <a:defRPr sz="1200"/>
            </a:lvl1pPr>
          </a:lstStyle>
          <a:p>
            <a:endParaRPr lang="zh-CN" altLang="en-US"/>
          </a:p>
        </p:txBody>
      </p:sp>
      <p:sp>
        <p:nvSpPr>
          <p:cNvPr id="3" name="日期占位符 2"/>
          <p:cNvSpPr>
            <a:spLocks noGrp="1"/>
          </p:cNvSpPr>
          <p:nvPr>
            <p:ph type="dt" idx="1"/>
          </p:nvPr>
        </p:nvSpPr>
        <p:spPr>
          <a:xfrm>
            <a:off x="3884614" y="0"/>
            <a:ext cx="2971800" cy="497364"/>
          </a:xfrm>
          <a:prstGeom prst="rect">
            <a:avLst/>
          </a:prstGeom>
        </p:spPr>
        <p:txBody>
          <a:bodyPr vert="horz" lIns="92580" tIns="46290" rIns="92580" bIns="46290" rtlCol="0"/>
          <a:lstStyle>
            <a:lvl1pPr algn="r">
              <a:defRPr sz="1200"/>
            </a:lvl1pPr>
          </a:lstStyle>
          <a:p>
            <a:fld id="{B49EA19C-139C-42B3-9E0A-111D203DC2EA}" type="datetimeFigureOut">
              <a:rPr lang="zh-CN" altLang="en-US" smtClean="0"/>
              <a:pPr/>
              <a:t>2017-4-8</a:t>
            </a:fld>
            <a:endParaRPr lang="zh-CN" altLang="en-US"/>
          </a:p>
        </p:txBody>
      </p:sp>
      <p:sp>
        <p:nvSpPr>
          <p:cNvPr id="4" name="幻灯片图像占位符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2580" tIns="46290" rIns="92580" bIns="46290" rtlCol="0" anchor="ctr"/>
          <a:lstStyle/>
          <a:p>
            <a:endParaRPr lang="zh-CN" altLang="en-US"/>
          </a:p>
        </p:txBody>
      </p:sp>
      <p:sp>
        <p:nvSpPr>
          <p:cNvPr id="5" name="备注占位符 4"/>
          <p:cNvSpPr>
            <a:spLocks noGrp="1"/>
          </p:cNvSpPr>
          <p:nvPr>
            <p:ph type="body" sz="quarter" idx="3"/>
          </p:nvPr>
        </p:nvSpPr>
        <p:spPr>
          <a:xfrm>
            <a:off x="685801" y="4724957"/>
            <a:ext cx="5486400" cy="4476274"/>
          </a:xfrm>
          <a:prstGeom prst="rect">
            <a:avLst/>
          </a:prstGeom>
        </p:spPr>
        <p:txBody>
          <a:bodyPr vert="horz" lIns="92580" tIns="46290" rIns="92580" bIns="4629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4"/>
            <a:ext cx="2971800" cy="497364"/>
          </a:xfrm>
          <a:prstGeom prst="rect">
            <a:avLst/>
          </a:prstGeom>
        </p:spPr>
        <p:txBody>
          <a:bodyPr vert="horz" lIns="92580" tIns="46290" rIns="92580" bIns="4629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4" y="9448184"/>
            <a:ext cx="2971800" cy="497364"/>
          </a:xfrm>
          <a:prstGeom prst="rect">
            <a:avLst/>
          </a:prstGeom>
        </p:spPr>
        <p:txBody>
          <a:bodyPr vert="horz" lIns="92580" tIns="46290" rIns="92580" bIns="46290" rtlCol="0" anchor="b"/>
          <a:lstStyle>
            <a:lvl1pPr algn="r">
              <a:defRPr sz="1200"/>
            </a:lvl1pPr>
          </a:lstStyle>
          <a:p>
            <a:fld id="{F02D8400-7AD2-4CD9-A391-50ADE019D57C}" type="slidenum">
              <a:rPr lang="zh-CN" altLang="en-US" smtClean="0"/>
              <a:pPr/>
              <a:t>‹#›</a:t>
            </a:fld>
            <a:endParaRPr lang="zh-CN" altLang="en-US"/>
          </a:p>
        </p:txBody>
      </p:sp>
    </p:spTree>
    <p:extLst>
      <p:ext uri="{BB962C8B-B14F-4D97-AF65-F5344CB8AC3E}">
        <p14:creationId xmlns:p14="http://schemas.microsoft.com/office/powerpoint/2010/main" val="160864791"/>
      </p:ext>
    </p:extLst>
  </p:cSld>
  <p:clrMap bg1="lt1" tx1="dk1" bg2="lt2" tx2="dk2" accent1="accent1" accent2="accent2" accent3="accent3" accent4="accent4" accent5="accent5" accent6="accent6" hlink="hlink" folHlink="folHlink"/>
  <p:hf sldNum="0" hdr="0" ftr="0" dt="0"/>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所有的新事物都不是突然冒出来的，都有前世和今生。 云计算也是</a:t>
            </a: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技术不断发展的产物。 要理解云计算，需要对</a:t>
            </a: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系统架构的发展过程有所认识。</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系统架构的发展到目前为止大致可以分为</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个阶段：</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物理机架构</a:t>
            </a:r>
            <a:br>
              <a:rPr lang="zh-CN" altLang="en-US" sz="1200" kern="1200" dirty="0" smtClean="0">
                <a:solidFill>
                  <a:schemeClr val="tx1"/>
                </a:solidFill>
                <a:effectLst/>
                <a:latin typeface="+mn-lt"/>
                <a:ea typeface="+mn-ea"/>
                <a:cs typeface="+mn-cs"/>
              </a:rPr>
            </a:br>
            <a:r>
              <a:rPr lang="zh-CN" altLang="en-US" sz="1200" kern="1200" dirty="0" smtClean="0">
                <a:solidFill>
                  <a:schemeClr val="tx1"/>
                </a:solidFill>
                <a:effectLst/>
                <a:latin typeface="+mn-lt"/>
                <a:ea typeface="+mn-ea"/>
                <a:cs typeface="+mn-cs"/>
              </a:rPr>
              <a:t>这一阶段，应用部署和运行在物理机上。 比如企业要上一个</a:t>
            </a:r>
            <a:r>
              <a:rPr lang="en-US" altLang="zh-CN" sz="1200" kern="1200" dirty="0" smtClean="0">
                <a:solidFill>
                  <a:schemeClr val="tx1"/>
                </a:solidFill>
                <a:effectLst/>
                <a:latin typeface="+mn-lt"/>
                <a:ea typeface="+mn-ea"/>
                <a:cs typeface="+mn-cs"/>
              </a:rPr>
              <a:t>ERP</a:t>
            </a:r>
            <a:r>
              <a:rPr lang="zh-CN" altLang="en-US" sz="1200" kern="1200" dirty="0" smtClean="0">
                <a:solidFill>
                  <a:schemeClr val="tx1"/>
                </a:solidFill>
                <a:effectLst/>
                <a:latin typeface="+mn-lt"/>
                <a:ea typeface="+mn-ea"/>
                <a:cs typeface="+mn-cs"/>
              </a:rPr>
              <a:t>系统，如果规模不大，可以找</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台物理机，分别部署</a:t>
            </a:r>
            <a:r>
              <a:rPr lang="en-US" altLang="zh-CN" sz="1200" kern="1200" dirty="0" smtClean="0">
                <a:solidFill>
                  <a:schemeClr val="tx1"/>
                </a:solidFill>
                <a:effectLst/>
                <a:latin typeface="+mn-lt"/>
                <a:ea typeface="+mn-ea"/>
                <a:cs typeface="+mn-cs"/>
              </a:rPr>
              <a:t>Web</a:t>
            </a:r>
            <a:r>
              <a:rPr lang="zh-CN" altLang="en-US" sz="1200" kern="1200" dirty="0" smtClean="0">
                <a:solidFill>
                  <a:schemeClr val="tx1"/>
                </a:solidFill>
                <a:effectLst/>
                <a:latin typeface="+mn-lt"/>
                <a:ea typeface="+mn-ea"/>
                <a:cs typeface="+mn-cs"/>
              </a:rPr>
              <a:t>服务器、应用服务器和数据库服务器。 如果规模大一点，各种服务器可以采用集群架构，但每个集群成员也还是直接部署在物理机上。 我见过的客户早期都是这种架构，一套应用一套服务器，通常系统的资源使用率都很低，达到</a:t>
            </a:r>
            <a:r>
              <a:rPr lang="en-US" altLang="zh-CN" sz="1200" kern="1200" dirty="0" smtClean="0">
                <a:solidFill>
                  <a:schemeClr val="tx1"/>
                </a:solidFill>
                <a:effectLst/>
                <a:latin typeface="+mn-lt"/>
                <a:ea typeface="+mn-ea"/>
                <a:cs typeface="+mn-cs"/>
              </a:rPr>
              <a:t>20%</a:t>
            </a:r>
            <a:r>
              <a:rPr lang="zh-CN" altLang="en-US" sz="1200" kern="1200" dirty="0" smtClean="0">
                <a:solidFill>
                  <a:schemeClr val="tx1"/>
                </a:solidFill>
                <a:effectLst/>
                <a:latin typeface="+mn-lt"/>
                <a:ea typeface="+mn-ea"/>
                <a:cs typeface="+mn-cs"/>
              </a:rPr>
              <a:t>的都是好的。</a:t>
            </a:r>
          </a:p>
          <a:p>
            <a:r>
              <a:rPr lang="zh-CN" altLang="en-US" sz="1200" kern="1200" dirty="0" smtClean="0">
                <a:solidFill>
                  <a:schemeClr val="tx1"/>
                </a:solidFill>
                <a:effectLst/>
                <a:latin typeface="+mn-lt"/>
                <a:ea typeface="+mn-ea"/>
                <a:cs typeface="+mn-cs"/>
              </a:rPr>
              <a:t>虚拟化架构</a:t>
            </a:r>
            <a:br>
              <a:rPr lang="zh-CN" altLang="en-US" sz="1200" kern="1200" dirty="0" smtClean="0">
                <a:solidFill>
                  <a:schemeClr val="tx1"/>
                </a:solidFill>
                <a:effectLst/>
                <a:latin typeface="+mn-lt"/>
                <a:ea typeface="+mn-ea"/>
                <a:cs typeface="+mn-cs"/>
              </a:rPr>
            </a:br>
            <a:r>
              <a:rPr lang="zh-CN" altLang="en-US" sz="1200" kern="1200" dirty="0" smtClean="0">
                <a:solidFill>
                  <a:schemeClr val="tx1"/>
                </a:solidFill>
                <a:effectLst/>
                <a:latin typeface="+mn-lt"/>
                <a:ea typeface="+mn-ea"/>
                <a:cs typeface="+mn-cs"/>
              </a:rPr>
              <a:t>摩尔定律决定了物理服务器的计算能力越来越强，虚拟化技术的发展大大提高了物理服务器的资源使用率。 这个阶段，物理机上运行若干虚拟机，应用系统直接部署到虚拟机上。 虚拟化的好处还体现在减少了需要管理的物理机数量，同时节省了维护成本。</a:t>
            </a:r>
          </a:p>
          <a:p>
            <a:r>
              <a:rPr lang="zh-CN" altLang="en-US" sz="1200" kern="1200" dirty="0" smtClean="0">
                <a:solidFill>
                  <a:schemeClr val="tx1"/>
                </a:solidFill>
                <a:effectLst/>
                <a:latin typeface="+mn-lt"/>
                <a:ea typeface="+mn-ea"/>
                <a:cs typeface="+mn-cs"/>
              </a:rPr>
              <a:t>云计算架构 虚拟化提高了单台物理机的资源使用率，随着虚拟化技术的应用，</a:t>
            </a: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环境中有越来越多的虚拟机，这时新的需求产生了： 如何对</a:t>
            </a: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环境中的虚拟机进行统一和高效的管理。 有需求就有供给，云计算登上了历史舞台。</a:t>
            </a:r>
          </a:p>
          <a:p>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a:t>
            </a:fld>
            <a:endParaRPr lang="en-US"/>
          </a:p>
        </p:txBody>
      </p:sp>
    </p:spTree>
    <p:extLst>
      <p:ext uri="{BB962C8B-B14F-4D97-AF65-F5344CB8AC3E}">
        <p14:creationId xmlns:p14="http://schemas.microsoft.com/office/powerpoint/2010/main" val="358437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Nova</a:t>
            </a:r>
          </a:p>
        </p:txBody>
      </p:sp>
      <p:sp>
        <p:nvSpPr>
          <p:cNvPr id="4" name="Slide Number Placeholder 3"/>
          <p:cNvSpPr>
            <a:spLocks noGrp="1"/>
          </p:cNvSpPr>
          <p:nvPr>
            <p:ph type="sldNum" sz="quarter" idx="10"/>
          </p:nvPr>
        </p:nvSpPr>
        <p:spPr/>
        <p:txBody>
          <a:bodyPr/>
          <a:lstStyle/>
          <a:p>
            <a:fld id="{CC730C39-99D9-C84D-8187-0234EA0F91F5}" type="slidenum">
              <a:rPr lang="en-US" smtClean="0"/>
              <a:t>14</a:t>
            </a:fld>
            <a:endParaRPr lang="en-US"/>
          </a:p>
        </p:txBody>
      </p:sp>
    </p:spTree>
    <p:extLst>
      <p:ext uri="{BB962C8B-B14F-4D97-AF65-F5344CB8AC3E}">
        <p14:creationId xmlns:p14="http://schemas.microsoft.com/office/powerpoint/2010/main" val="191690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Nova is the most complicated and distributed component of </a:t>
            </a:r>
            <a:r>
              <a:rPr lang="en-US" dirty="0" err="1"/>
              <a:t>OpenStack</a:t>
            </a:r>
            <a:r>
              <a:rPr lang="en-US" dirty="0"/>
              <a:t>. A large number of processes cooperate to turn end user API requests into running virtual machines. Below is a list of these processes and their functions:</a:t>
            </a:r>
          </a:p>
          <a:p>
            <a:pPr marL="171450" indent="-171450">
              <a:buFont typeface="Arial" panose="020B0604020202020204" pitchFamily="34" charset="0"/>
              <a:buChar char="•"/>
            </a:pPr>
            <a:r>
              <a:rPr lang="en-US" dirty="0"/>
              <a:t>nova-</a:t>
            </a:r>
            <a:r>
              <a:rPr lang="en-US" dirty="0" err="1"/>
              <a:t>api</a:t>
            </a:r>
            <a:r>
              <a:rPr lang="en-US" dirty="0"/>
              <a:t> accepts and responds to end user compute API calls. It supports </a:t>
            </a:r>
            <a:r>
              <a:rPr lang="en-US" dirty="0" err="1"/>
              <a:t>OpenStack</a:t>
            </a:r>
            <a:r>
              <a:rPr lang="en-US" dirty="0"/>
              <a:t> Compute API, Amazon's EC2 API and a special Admin API (for privileged users to perform administrative actions). It also initiates most of the orchestration activities (such as running an instance) as well as enforces some policy (mostly quota checks).</a:t>
            </a:r>
          </a:p>
          <a:p>
            <a:pPr marL="171450" indent="-171450">
              <a:buFont typeface="Arial" panose="020B0604020202020204" pitchFamily="34" charset="0"/>
              <a:buChar char="•"/>
            </a:pPr>
            <a:r>
              <a:rPr lang="en-US" dirty="0"/>
              <a:t>nova-compute process is primarily a worker daemon that creates and terminates virtual machine instances via hypervisor's APIs (</a:t>
            </a:r>
            <a:r>
              <a:rPr lang="en-US" dirty="0" err="1"/>
              <a:t>XenAPI</a:t>
            </a:r>
            <a:r>
              <a:rPr lang="en-US" dirty="0"/>
              <a:t> for </a:t>
            </a:r>
            <a:r>
              <a:rPr lang="en-US" dirty="0" err="1"/>
              <a:t>XenServer</a:t>
            </a:r>
            <a:r>
              <a:rPr lang="en-US" dirty="0"/>
              <a:t>/XCP, </a:t>
            </a:r>
            <a:r>
              <a:rPr lang="en-US" dirty="0" err="1"/>
              <a:t>libvirt</a:t>
            </a:r>
            <a:r>
              <a:rPr lang="en-US" dirty="0"/>
              <a:t> for KVM or QEMU, </a:t>
            </a:r>
            <a:r>
              <a:rPr lang="en-US" dirty="0" err="1"/>
              <a:t>VMwareAPI</a:t>
            </a:r>
            <a:r>
              <a:rPr lang="en-US" dirty="0"/>
              <a:t> for VMware, etc.). The process by which it does so is fairly complex but the basics are simple: accept actions from the queue and then perform a series of system commands (like launching a KVM instance) to carry them out while updating state in the database.</a:t>
            </a:r>
          </a:p>
          <a:p>
            <a:pPr marL="171450" indent="-171450">
              <a:buFont typeface="Arial" panose="020B0604020202020204" pitchFamily="34" charset="0"/>
              <a:buChar char="•"/>
            </a:pPr>
            <a:r>
              <a:rPr lang="en-US" dirty="0"/>
              <a:t>nova-volume manages the creation, attaching and detaching of z volumes to compute instances (similar functionality to Amazon’s Elastic Block Storage). It can use volumes from a variety of providers such as </a:t>
            </a:r>
            <a:r>
              <a:rPr lang="en-US" dirty="0" err="1"/>
              <a:t>iSCSI</a:t>
            </a:r>
            <a:r>
              <a:rPr lang="en-US" dirty="0"/>
              <a:t> or </a:t>
            </a:r>
            <a:r>
              <a:rPr lang="en-US" dirty="0" err="1"/>
              <a:t>Rados</a:t>
            </a:r>
            <a:r>
              <a:rPr lang="en-US" dirty="0"/>
              <a:t> Block Device in </a:t>
            </a:r>
            <a:r>
              <a:rPr lang="en-US" dirty="0" err="1"/>
              <a:t>Ceph</a:t>
            </a:r>
            <a:r>
              <a:rPr lang="en-US" dirty="0"/>
              <a:t>. A new </a:t>
            </a:r>
            <a:r>
              <a:rPr lang="en-US" dirty="0" err="1"/>
              <a:t>OpenStack</a:t>
            </a:r>
            <a:r>
              <a:rPr lang="en-US" dirty="0"/>
              <a:t> project, Cinder, will eventually replace nova-volume functionality. In the Folsom release, nova-volume and the Block Storage service will have similar functionality.</a:t>
            </a:r>
          </a:p>
          <a:p>
            <a:pPr marL="171450" indent="-171450">
              <a:buFont typeface="Arial" panose="020B0604020202020204" pitchFamily="34" charset="0"/>
              <a:buChar char="•"/>
            </a:pPr>
            <a:r>
              <a:rPr lang="en-US" dirty="0"/>
              <a:t>The nova-network worker daemon is very similar to nova-compute and nova-volume. It accepts networking tasks from the queue and then performs tasks to manipulate the network (such as setting up bridging interfaces or changing </a:t>
            </a:r>
            <a:r>
              <a:rPr lang="en-US" dirty="0" err="1"/>
              <a:t>iptables</a:t>
            </a:r>
            <a:r>
              <a:rPr lang="en-US" dirty="0"/>
              <a:t> rules). This functionality is being migrated to Neutron, a separate </a:t>
            </a:r>
            <a:r>
              <a:rPr lang="en-US" dirty="0" err="1"/>
              <a:t>OpenStack</a:t>
            </a:r>
            <a:r>
              <a:rPr lang="en-US" dirty="0"/>
              <a:t> project. In the Folsom release, much of the functionality will be duplicated between nova-network and Neutron.</a:t>
            </a:r>
          </a:p>
          <a:p>
            <a:pPr marL="171450" indent="-171450">
              <a:buFont typeface="Arial" panose="020B0604020202020204" pitchFamily="34" charset="0"/>
              <a:buChar char="•"/>
            </a:pPr>
            <a:r>
              <a:rPr lang="en-US" dirty="0"/>
              <a:t>The nova-schedule process is conceptually the simplest piece of code in </a:t>
            </a:r>
            <a:r>
              <a:rPr lang="en-US" dirty="0" err="1"/>
              <a:t>OpenStack</a:t>
            </a:r>
            <a:r>
              <a:rPr lang="en-US" dirty="0"/>
              <a:t> Nova: it takes a virtual machine instance request from the queue and determines where it should run (specifically, which compute server host it should run on).</a:t>
            </a:r>
          </a:p>
          <a:p>
            <a:pPr marL="171450" indent="-171450">
              <a:buFont typeface="Arial" panose="020B0604020202020204" pitchFamily="34" charset="0"/>
              <a:buChar char="•"/>
            </a:pPr>
            <a:r>
              <a:rPr lang="en-US" dirty="0"/>
              <a:t>The queue provides a central hub for passing messages between daemons. This is usually implemented with </a:t>
            </a:r>
            <a:r>
              <a:rPr lang="en-US" dirty="0" err="1"/>
              <a:t>RabbitMQ</a:t>
            </a:r>
            <a:r>
              <a:rPr lang="en-US" dirty="0"/>
              <a:t> today, but could be any AMPQ message queue (such as Apache </a:t>
            </a:r>
            <a:r>
              <a:rPr lang="en-US" dirty="0" err="1"/>
              <a:t>Qpid</a:t>
            </a:r>
            <a:r>
              <a:rPr lang="en-US" dirty="0"/>
              <a:t>). New to the Folsom release is support for Zero MQ.</a:t>
            </a:r>
          </a:p>
          <a:p>
            <a:pPr marL="171450" indent="-171450">
              <a:buFont typeface="Arial" panose="020B0604020202020204" pitchFamily="34" charset="0"/>
              <a:buChar char="•"/>
            </a:pPr>
            <a:r>
              <a:rPr lang="en-US" dirty="0"/>
              <a:t>The SQL database stores most of the build-time and runtime state for a cloud infrastructure. This includes the instance types that are available for use, instances in use, networks available and projects. Theoretically, </a:t>
            </a:r>
            <a:r>
              <a:rPr lang="en-US" dirty="0" err="1"/>
              <a:t>OpenStack</a:t>
            </a:r>
            <a:r>
              <a:rPr lang="en-US" dirty="0"/>
              <a:t> Nova can support any database supported by SQL-Alchemy but the only databases currently being widely used are SQLite3 (only appropriate for test and development work), MySQL and </a:t>
            </a:r>
            <a:r>
              <a:rPr lang="en-US" dirty="0" err="1"/>
              <a:t>PostgreSQL</a:t>
            </a:r>
            <a:r>
              <a:rPr lang="en-US" dirty="0"/>
              <a:t>.</a:t>
            </a:r>
          </a:p>
          <a:p>
            <a:r>
              <a:rPr lang="en-US" dirty="0"/>
              <a:t>Nova also provides console services to allow end users to access their virtual instance's console through a proxy. This involves several daemons (nova-console, nova-</a:t>
            </a:r>
            <a:r>
              <a:rPr lang="en-US" dirty="0" err="1"/>
              <a:t>novncproxy</a:t>
            </a:r>
            <a:r>
              <a:rPr lang="en-US" dirty="0"/>
              <a:t> and nova-</a:t>
            </a:r>
            <a:r>
              <a:rPr lang="en-US" dirty="0" err="1"/>
              <a:t>consoleauth</a:t>
            </a:r>
            <a:r>
              <a:rPr lang="en-US" dirty="0"/>
              <a:t>).</a:t>
            </a:r>
          </a:p>
          <a:p>
            <a:r>
              <a:rPr lang="en-US" dirty="0"/>
              <a:t>Nova interacts with many other </a:t>
            </a:r>
            <a:r>
              <a:rPr lang="en-US" dirty="0" err="1"/>
              <a:t>OpenStack</a:t>
            </a:r>
            <a:r>
              <a:rPr lang="en-US" dirty="0"/>
              <a:t> services: Keystone for authentication, Glance for images and Horizon for web interface. The Glance interactions are central. The API process can upload and query Glance while nova-compute will download images for use in launching images.</a:t>
            </a:r>
          </a:p>
        </p:txBody>
      </p:sp>
      <p:sp>
        <p:nvSpPr>
          <p:cNvPr id="4" name="Slide Number Placeholder 3"/>
          <p:cNvSpPr>
            <a:spLocks noGrp="1"/>
          </p:cNvSpPr>
          <p:nvPr>
            <p:ph type="sldNum" sz="quarter" idx="10"/>
          </p:nvPr>
        </p:nvSpPr>
        <p:spPr/>
        <p:txBody>
          <a:bodyPr/>
          <a:lstStyle/>
          <a:p>
            <a:fld id="{CC730C39-99D9-C84D-8187-0234EA0F91F5}" type="slidenum">
              <a:rPr lang="en-US" smtClean="0"/>
              <a:t>15</a:t>
            </a:fld>
            <a:endParaRPr lang="en-US"/>
          </a:p>
        </p:txBody>
      </p:sp>
    </p:spTree>
    <p:extLst>
      <p:ext uri="{BB962C8B-B14F-4D97-AF65-F5344CB8AC3E}">
        <p14:creationId xmlns:p14="http://schemas.microsoft.com/office/powerpoint/2010/main" val="187485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429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Swift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17</a:t>
            </a:fld>
            <a:endParaRPr lang="en-US"/>
          </a:p>
        </p:txBody>
      </p:sp>
    </p:spTree>
    <p:extLst>
      <p:ext uri="{BB962C8B-B14F-4D97-AF65-F5344CB8AC3E}">
        <p14:creationId xmlns:p14="http://schemas.microsoft.com/office/powerpoint/2010/main" val="100831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3108"/>
            <a:ext cx="5486400" cy="4114800"/>
          </a:xfrm>
        </p:spPr>
        <p:txBody>
          <a:bodyPr>
            <a:normAutofit/>
          </a:bodyPr>
          <a:lstStyle/>
          <a:p>
            <a:pPr marL="171450" indent="-171450">
              <a:buFont typeface="Arial" panose="020B0604020202020204" pitchFamily="34" charset="0"/>
              <a:buChar char="•"/>
            </a:pPr>
            <a:r>
              <a:rPr lang="en-US" dirty="0"/>
              <a:t>The swift architecture is very distributed to prevent any single point of failure as well as to scale horizontally. It includes the following components:</a:t>
            </a:r>
          </a:p>
          <a:p>
            <a:pPr marL="171450" indent="-171450">
              <a:buFont typeface="Arial" panose="020B0604020202020204" pitchFamily="34" charset="0"/>
              <a:buChar char="•"/>
            </a:pPr>
            <a:r>
              <a:rPr lang="en-US" dirty="0"/>
              <a:t>Proxy server (swift-proxy-server) accepts incoming requests via the </a:t>
            </a:r>
            <a:r>
              <a:rPr lang="en-US" dirty="0" err="1"/>
              <a:t>OpenStack</a:t>
            </a:r>
            <a:r>
              <a:rPr lang="en-US" dirty="0"/>
              <a:t> Object API or just raw HTTP. It accepts files to upload, modifications to metadata or container creation. In addition, it will also serve files or container listing to web browsers. The proxy server may utilize an optional cache (usually deployed with </a:t>
            </a:r>
            <a:r>
              <a:rPr lang="en-US" dirty="0" err="1"/>
              <a:t>memcache</a:t>
            </a:r>
            <a:r>
              <a:rPr lang="en-US" dirty="0"/>
              <a:t>) to improve performance.</a:t>
            </a:r>
          </a:p>
          <a:p>
            <a:pPr marL="171450" indent="-171450">
              <a:buFont typeface="Arial" panose="020B0604020202020204" pitchFamily="34" charset="0"/>
              <a:buChar char="•"/>
            </a:pPr>
            <a:r>
              <a:rPr lang="en-US" dirty="0"/>
              <a:t>Account servers manage accounts defined with the object storage service.</a:t>
            </a:r>
          </a:p>
          <a:p>
            <a:pPr marL="171450" indent="-171450">
              <a:buFont typeface="Arial" panose="020B0604020202020204" pitchFamily="34" charset="0"/>
              <a:buChar char="•"/>
            </a:pPr>
            <a:r>
              <a:rPr lang="en-US" dirty="0"/>
              <a:t>Container servers manage a mapping of containers (i.e. folders) within the object store service.</a:t>
            </a:r>
          </a:p>
          <a:p>
            <a:pPr marL="171450" indent="-171450">
              <a:buFont typeface="Arial" panose="020B0604020202020204" pitchFamily="34" charset="0"/>
              <a:buChar char="•"/>
            </a:pPr>
            <a:r>
              <a:rPr lang="en-US" dirty="0"/>
              <a:t>Object servers manage actual objects (i.e. files) on the storage nodes.</a:t>
            </a:r>
          </a:p>
          <a:p>
            <a:pPr marL="171450" indent="-171450">
              <a:buFont typeface="Arial" panose="020B0604020202020204" pitchFamily="34" charset="0"/>
              <a:buChar char="•"/>
            </a:pPr>
            <a:r>
              <a:rPr lang="en-US" dirty="0"/>
              <a:t>There are also a number of periodic processes which run to perform housekeeping tasks on the large data store. The most important of these is the replication services, which ensures consistency and availability through the cluster. Other periodic processes include auditors, updaters and reapers.</a:t>
            </a:r>
          </a:p>
          <a:p>
            <a:pPr marL="171450" indent="-171450">
              <a:buFont typeface="Arial" panose="020B0604020202020204" pitchFamily="34" charset="0"/>
              <a:buChar char="•"/>
            </a:pPr>
            <a:r>
              <a:rPr lang="en-US" dirty="0"/>
              <a:t>Authentication is handled through configurable WSGI middleware (which will usually be Keystone).</a:t>
            </a:r>
          </a:p>
        </p:txBody>
      </p:sp>
      <p:sp>
        <p:nvSpPr>
          <p:cNvPr id="4" name="Slide Number Placeholder 3"/>
          <p:cNvSpPr>
            <a:spLocks noGrp="1"/>
          </p:cNvSpPr>
          <p:nvPr>
            <p:ph type="sldNum" sz="quarter" idx="10"/>
          </p:nvPr>
        </p:nvSpPr>
        <p:spPr/>
        <p:txBody>
          <a:bodyPr/>
          <a:lstStyle/>
          <a:p>
            <a:fld id="{CC730C39-99D9-C84D-8187-0234EA0F91F5}" type="slidenum">
              <a:rPr lang="en-US" smtClean="0"/>
              <a:t>18</a:t>
            </a:fld>
            <a:endParaRPr lang="en-US"/>
          </a:p>
        </p:txBody>
      </p:sp>
    </p:spTree>
    <p:extLst>
      <p:ext uri="{BB962C8B-B14F-4D97-AF65-F5344CB8AC3E}">
        <p14:creationId xmlns:p14="http://schemas.microsoft.com/office/powerpoint/2010/main" val="401030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Glance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20</a:t>
            </a:fld>
            <a:endParaRPr lang="en-US"/>
          </a:p>
        </p:txBody>
      </p:sp>
    </p:spTree>
    <p:extLst>
      <p:ext uri="{BB962C8B-B14F-4D97-AF65-F5344CB8AC3E}">
        <p14:creationId xmlns:p14="http://schemas.microsoft.com/office/powerpoint/2010/main" val="354028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Glance architecture has stayed relatively stable since the Cactus release. The biggest architectural change has been the addition of authentication, which was added in the Diablo release. </a:t>
            </a:r>
          </a:p>
          <a:p>
            <a:r>
              <a:rPr lang="en-US" dirty="0"/>
              <a:t>Glance has four main parts to it:</a:t>
            </a:r>
          </a:p>
          <a:p>
            <a:pPr marL="171450" indent="-171450">
              <a:buFont typeface="Arial" panose="020B0604020202020204" pitchFamily="34" charset="0"/>
              <a:buChar char="•"/>
            </a:pPr>
            <a:r>
              <a:rPr lang="en-US" dirty="0"/>
              <a:t>glance-</a:t>
            </a:r>
            <a:r>
              <a:rPr lang="en-US" dirty="0" err="1"/>
              <a:t>api</a:t>
            </a:r>
            <a:r>
              <a:rPr lang="en-US" dirty="0"/>
              <a:t> accepts Image API calls for image discovery, image retrieval and image storage.</a:t>
            </a:r>
          </a:p>
          <a:p>
            <a:pPr marL="171450" indent="-171450">
              <a:buFont typeface="Arial" panose="020B0604020202020204" pitchFamily="34" charset="0"/>
              <a:buChar char="•"/>
            </a:pPr>
            <a:r>
              <a:rPr lang="en-US" dirty="0"/>
              <a:t>glance-registry stores, processes and retrieves metadata about images (size, type, etc.).</a:t>
            </a:r>
          </a:p>
          <a:p>
            <a:pPr marL="171450" indent="-171450">
              <a:buFont typeface="Arial" panose="020B0604020202020204" pitchFamily="34" charset="0"/>
              <a:buChar char="•"/>
            </a:pPr>
            <a:r>
              <a:rPr lang="en-US" dirty="0"/>
              <a:t>A database to store the image metadata. Like Nova, you can choose your database depending on your preference (but most people use MySQL or SQLite).</a:t>
            </a:r>
          </a:p>
          <a:p>
            <a:pPr marL="171450" indent="-171450">
              <a:buFont typeface="Arial" panose="020B0604020202020204" pitchFamily="34" charset="0"/>
              <a:buChar char="•"/>
            </a:pPr>
            <a:r>
              <a:rPr lang="en-US" dirty="0"/>
              <a:t>A storage repository for the actual image files. In addition to Swift, Glance supports normal </a:t>
            </a:r>
            <a:r>
              <a:rPr lang="en-US" dirty="0" err="1"/>
              <a:t>filesystems</a:t>
            </a:r>
            <a:r>
              <a:rPr lang="en-US" dirty="0"/>
              <a:t>, RADOS block devices, Amazon S3 and HTTP. </a:t>
            </a:r>
          </a:p>
          <a:p>
            <a:r>
              <a:rPr lang="en-US" dirty="0"/>
              <a:t>There are also a number of periodic processes which run on Glance to support caching. The most important of these is the replication services, which ensures consistency and availability through the cluster. Other periodic processes include auditors, updaters and reapers.</a:t>
            </a:r>
          </a:p>
          <a:p>
            <a:r>
              <a:rPr lang="en-US" dirty="0"/>
              <a:t>As you can see from the diagram in the Conceptual Architecture section, Glance serves a central role to the overall </a:t>
            </a:r>
            <a:r>
              <a:rPr lang="en-US" dirty="0" err="1"/>
              <a:t>IaaS</a:t>
            </a:r>
            <a:r>
              <a:rPr lang="en-US" dirty="0"/>
              <a:t> picture. </a:t>
            </a:r>
          </a:p>
          <a:p>
            <a:r>
              <a:rPr lang="en-US" dirty="0"/>
              <a:t>It accepts API requests for images (or image metadata) from end users or Nova components and can store its disk files in the storage repository.</a:t>
            </a:r>
          </a:p>
          <a:p>
            <a:endParaRPr lang="en-US" dirty="0"/>
          </a:p>
          <a:p>
            <a:r>
              <a:rPr lang="pl-PL" sz="1600" b="0" i="0" u="none" strike="noStrike" kern="1200" baseline="0" dirty="0">
                <a:solidFill>
                  <a:schemeClr val="tx1"/>
                </a:solidFill>
                <a:latin typeface="+mn-lt"/>
                <a:ea typeface="+mn-ea"/>
                <a:cs typeface="+mn-cs"/>
              </a:rPr>
              <a:t>• Raw</a:t>
            </a:r>
          </a:p>
          <a:p>
            <a:r>
              <a:rPr lang="pl-PL" sz="1600" b="0" i="0" u="none" strike="noStrike" kern="1200" baseline="0" dirty="0">
                <a:solidFill>
                  <a:schemeClr val="tx1"/>
                </a:solidFill>
                <a:latin typeface="+mn-lt"/>
                <a:ea typeface="+mn-ea"/>
                <a:cs typeface="+mn-cs"/>
              </a:rPr>
              <a:t>• Machine (</a:t>
            </a:r>
            <a:r>
              <a:rPr lang="pl-PL" sz="1600" b="0" i="0" u="none" strike="noStrike" kern="1200" baseline="0" dirty="0" err="1">
                <a:solidFill>
                  <a:schemeClr val="tx1"/>
                </a:solidFill>
                <a:latin typeface="+mn-lt"/>
                <a:ea typeface="+mn-ea"/>
                <a:cs typeface="+mn-cs"/>
              </a:rPr>
              <a:t>kernel</a:t>
            </a:r>
            <a:r>
              <a:rPr lang="pl-PL" sz="1600" b="0" i="0" u="none" strike="noStrike" kern="1200" baseline="0" dirty="0">
                <a:solidFill>
                  <a:schemeClr val="tx1"/>
                </a:solidFill>
                <a:latin typeface="+mn-lt"/>
                <a:ea typeface="+mn-ea"/>
                <a:cs typeface="+mn-cs"/>
              </a:rPr>
              <a:t>/</a:t>
            </a:r>
            <a:r>
              <a:rPr lang="pl-PL" sz="1600" b="0" i="0" u="none" strike="noStrike" kern="1200" baseline="0" dirty="0" err="1">
                <a:solidFill>
                  <a:schemeClr val="tx1"/>
                </a:solidFill>
                <a:latin typeface="+mn-lt"/>
                <a:ea typeface="+mn-ea"/>
                <a:cs typeface="+mn-cs"/>
              </a:rPr>
              <a:t>ramdisk</a:t>
            </a:r>
            <a:r>
              <a:rPr lang="pl-PL" sz="1600" b="0" i="0" u="none" strike="noStrike" kern="1200" baseline="0" dirty="0">
                <a:solidFill>
                  <a:schemeClr val="tx1"/>
                </a:solidFill>
                <a:latin typeface="+mn-lt"/>
                <a:ea typeface="+mn-ea"/>
                <a:cs typeface="+mn-cs"/>
              </a:rPr>
              <a:t> </a:t>
            </a:r>
            <a:r>
              <a:rPr lang="pl-PL" sz="1600" b="0" i="0" u="none" strike="noStrike" kern="1200" baseline="0" dirty="0" err="1">
                <a:solidFill>
                  <a:schemeClr val="tx1"/>
                </a:solidFill>
                <a:latin typeface="+mn-lt"/>
                <a:ea typeface="+mn-ea"/>
                <a:cs typeface="+mn-cs"/>
              </a:rPr>
              <a:t>outside</a:t>
            </a:r>
            <a:r>
              <a:rPr lang="pl-PL" sz="1600" b="0" i="0" u="none" strike="noStrike" kern="1200" baseline="0" dirty="0">
                <a:solidFill>
                  <a:schemeClr val="tx1"/>
                </a:solidFill>
                <a:latin typeface="+mn-lt"/>
                <a:ea typeface="+mn-ea"/>
                <a:cs typeface="+mn-cs"/>
              </a:rPr>
              <a:t> of image, </a:t>
            </a:r>
            <a:r>
              <a:rPr lang="pl-PL" sz="1600" b="0" i="0" u="none" strike="noStrike" kern="1200" baseline="0" dirty="0" err="1">
                <a:solidFill>
                  <a:schemeClr val="tx1"/>
                </a:solidFill>
                <a:latin typeface="+mn-lt"/>
                <a:ea typeface="+mn-ea"/>
                <a:cs typeface="+mn-cs"/>
              </a:rPr>
              <a:t>also</a:t>
            </a:r>
            <a:r>
              <a:rPr lang="pl-PL" sz="1600" b="0" i="0" u="none" strike="noStrike" kern="1200" baseline="0" dirty="0">
                <a:solidFill>
                  <a:schemeClr val="tx1"/>
                </a:solidFill>
                <a:latin typeface="+mn-lt"/>
                <a:ea typeface="+mn-ea"/>
                <a:cs typeface="+mn-cs"/>
              </a:rPr>
              <a:t> </a:t>
            </a:r>
            <a:r>
              <a:rPr lang="pl-PL" sz="1600" b="0" i="0" u="none" strike="noStrike" kern="1200" baseline="0" dirty="0" err="1">
                <a:solidFill>
                  <a:schemeClr val="tx1"/>
                </a:solidFill>
                <a:latin typeface="+mn-lt"/>
                <a:ea typeface="+mn-ea"/>
                <a:cs typeface="+mn-cs"/>
              </a:rPr>
              <a:t>known</a:t>
            </a:r>
            <a:r>
              <a:rPr lang="pl-PL" sz="1600" b="0" i="0" u="none" strike="noStrike" kern="1200" baseline="0" dirty="0">
                <a:solidFill>
                  <a:schemeClr val="tx1"/>
                </a:solidFill>
                <a:latin typeface="+mn-lt"/>
                <a:ea typeface="+mn-ea"/>
                <a:cs typeface="+mn-cs"/>
              </a:rPr>
              <a:t> as AMI)</a:t>
            </a:r>
          </a:p>
          <a:p>
            <a:r>
              <a:rPr lang="pl-PL" sz="1600" b="0" i="0" u="none" strike="noStrike" kern="1200" baseline="0" dirty="0">
                <a:solidFill>
                  <a:schemeClr val="tx1"/>
                </a:solidFill>
                <a:latin typeface="+mn-lt"/>
                <a:ea typeface="+mn-ea"/>
                <a:cs typeface="+mn-cs"/>
              </a:rPr>
              <a:t>• VHD (</a:t>
            </a:r>
            <a:r>
              <a:rPr lang="pl-PL" sz="1600" b="0" i="0" u="none" strike="noStrike" kern="1200" baseline="0" dirty="0" err="1">
                <a:solidFill>
                  <a:schemeClr val="tx1"/>
                </a:solidFill>
                <a:latin typeface="+mn-lt"/>
                <a:ea typeface="+mn-ea"/>
                <a:cs typeface="+mn-cs"/>
              </a:rPr>
              <a:t>Hyper</a:t>
            </a:r>
            <a:r>
              <a:rPr lang="pl-PL" sz="1600" b="0" i="0" u="none" strike="noStrike" kern="1200" baseline="0" dirty="0">
                <a:solidFill>
                  <a:schemeClr val="tx1"/>
                </a:solidFill>
                <a:latin typeface="+mn-lt"/>
                <a:ea typeface="+mn-ea"/>
                <a:cs typeface="+mn-cs"/>
              </a:rPr>
              <a:t>-V)</a:t>
            </a:r>
          </a:p>
          <a:p>
            <a:r>
              <a:rPr lang="pl-PL" sz="1600" b="0" i="0" u="none" strike="noStrike" kern="1200" baseline="0" dirty="0">
                <a:solidFill>
                  <a:schemeClr val="tx1"/>
                </a:solidFill>
                <a:latin typeface="+mn-lt"/>
                <a:ea typeface="+mn-ea"/>
                <a:cs typeface="+mn-cs"/>
              </a:rPr>
              <a:t>• VDI (</a:t>
            </a:r>
            <a:r>
              <a:rPr lang="pl-PL" sz="1600" b="0" i="0" u="none" strike="noStrike" kern="1200" baseline="0" dirty="0" err="1">
                <a:solidFill>
                  <a:schemeClr val="tx1"/>
                </a:solidFill>
                <a:latin typeface="+mn-lt"/>
                <a:ea typeface="+mn-ea"/>
                <a:cs typeface="+mn-cs"/>
              </a:rPr>
              <a:t>VirtualBox</a:t>
            </a:r>
            <a:r>
              <a:rPr lang="pl-PL" sz="1600" b="0" i="0" u="none" strike="noStrike" kern="1200" baseline="0" dirty="0">
                <a:solidFill>
                  <a:schemeClr val="tx1"/>
                </a:solidFill>
                <a:latin typeface="+mn-lt"/>
                <a:ea typeface="+mn-ea"/>
                <a:cs typeface="+mn-cs"/>
              </a:rPr>
              <a:t>)</a:t>
            </a:r>
          </a:p>
          <a:p>
            <a:r>
              <a:rPr lang="pl-PL" sz="1600" b="0" i="0" u="none" strike="noStrike" kern="1200" baseline="0" dirty="0">
                <a:solidFill>
                  <a:schemeClr val="tx1"/>
                </a:solidFill>
                <a:latin typeface="+mn-lt"/>
                <a:ea typeface="+mn-ea"/>
                <a:cs typeface="+mn-cs"/>
              </a:rPr>
              <a:t>• qcow2 (</a:t>
            </a:r>
            <a:r>
              <a:rPr lang="pl-PL" sz="1600" b="0" i="0" u="none" strike="noStrike" kern="1200" baseline="0" dirty="0" err="1">
                <a:solidFill>
                  <a:schemeClr val="tx1"/>
                </a:solidFill>
                <a:latin typeface="+mn-lt"/>
                <a:ea typeface="+mn-ea"/>
                <a:cs typeface="+mn-cs"/>
              </a:rPr>
              <a:t>Qemu</a:t>
            </a:r>
            <a:r>
              <a:rPr lang="pl-PL" sz="1600" b="0" i="0" u="none" strike="noStrike" kern="1200" baseline="0" dirty="0">
                <a:solidFill>
                  <a:schemeClr val="tx1"/>
                </a:solidFill>
                <a:latin typeface="+mn-lt"/>
                <a:ea typeface="+mn-ea"/>
                <a:cs typeface="+mn-cs"/>
              </a:rPr>
              <a:t>/KVM)</a:t>
            </a:r>
          </a:p>
          <a:p>
            <a:r>
              <a:rPr lang="pl-PL" sz="1600" b="0" i="0" u="none" strike="noStrike" kern="1200" baseline="0" dirty="0">
                <a:solidFill>
                  <a:schemeClr val="tx1"/>
                </a:solidFill>
                <a:latin typeface="+mn-lt"/>
                <a:ea typeface="+mn-ea"/>
                <a:cs typeface="+mn-cs"/>
              </a:rPr>
              <a:t>• VMDK (</a:t>
            </a:r>
            <a:r>
              <a:rPr lang="pl-PL" sz="1600" b="0" i="0" u="none" strike="noStrike" kern="1200" baseline="0" dirty="0" err="1">
                <a:solidFill>
                  <a:schemeClr val="tx1"/>
                </a:solidFill>
                <a:latin typeface="+mn-lt"/>
                <a:ea typeface="+mn-ea"/>
                <a:cs typeface="+mn-cs"/>
              </a:rPr>
              <a:t>VMware</a:t>
            </a:r>
            <a:r>
              <a:rPr lang="pl-PL" sz="1600" b="0" i="0" u="none" strike="noStrike" kern="1200" baseline="0" dirty="0">
                <a:solidFill>
                  <a:schemeClr val="tx1"/>
                </a:solidFill>
                <a:latin typeface="+mn-lt"/>
                <a:ea typeface="+mn-ea"/>
                <a:cs typeface="+mn-cs"/>
              </a:rPr>
              <a:t>)</a:t>
            </a:r>
          </a:p>
          <a:p>
            <a:r>
              <a:rPr lang="pl-PL" sz="1600" b="0" i="0" u="none" strike="noStrike" kern="1200" baseline="0" dirty="0">
                <a:solidFill>
                  <a:schemeClr val="tx1"/>
                </a:solidFill>
                <a:latin typeface="+mn-lt"/>
                <a:ea typeface="+mn-ea"/>
                <a:cs typeface="+mn-cs"/>
              </a:rPr>
              <a:t>• OVF (</a:t>
            </a:r>
            <a:r>
              <a:rPr lang="pl-PL" sz="1600" b="0" i="0" u="none" strike="noStrike" kern="1200" baseline="0" dirty="0" err="1">
                <a:solidFill>
                  <a:schemeClr val="tx1"/>
                </a:solidFill>
                <a:latin typeface="+mn-lt"/>
                <a:ea typeface="+mn-ea"/>
                <a:cs typeface="+mn-cs"/>
              </a:rPr>
              <a:t>VMware</a:t>
            </a:r>
            <a:r>
              <a:rPr lang="pl-PL" sz="1600" b="0" i="0" u="none" strike="noStrike" kern="1200" baseline="0" dirty="0">
                <a:solidFill>
                  <a:schemeClr val="tx1"/>
                </a:solidFill>
                <a:latin typeface="+mn-lt"/>
                <a:ea typeface="+mn-ea"/>
                <a:cs typeface="+mn-cs"/>
              </a:rPr>
              <a:t>, </a:t>
            </a:r>
            <a:r>
              <a:rPr lang="pl-PL" sz="1600" b="0" i="0" u="none" strike="noStrike" kern="1200" baseline="0" dirty="0" err="1">
                <a:solidFill>
                  <a:schemeClr val="tx1"/>
                </a:solidFill>
                <a:latin typeface="+mn-lt"/>
                <a:ea typeface="+mn-ea"/>
                <a:cs typeface="+mn-cs"/>
              </a:rPr>
              <a:t>others</a:t>
            </a:r>
            <a:r>
              <a:rPr lang="pl-PL" sz="16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21</a:t>
            </a:fld>
            <a:endParaRPr lang="en-US"/>
          </a:p>
        </p:txBody>
      </p:sp>
    </p:spTree>
    <p:extLst>
      <p:ext uri="{BB962C8B-B14F-4D97-AF65-F5344CB8AC3E}">
        <p14:creationId xmlns:p14="http://schemas.microsoft.com/office/powerpoint/2010/main" val="372738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End users can interact through a common web interface (Horizon) or directly to each service through their API</a:t>
            </a:r>
          </a:p>
          <a:p>
            <a:pPr marL="171450" indent="-171450">
              <a:buFont typeface="Arial" panose="020B0604020202020204" pitchFamily="34" charset="0"/>
              <a:buChar char="•"/>
            </a:pPr>
            <a:r>
              <a:rPr lang="en-US" dirty="0"/>
              <a:t>All services authenticate through a common source (facilitated through keystone)</a:t>
            </a:r>
          </a:p>
          <a:p>
            <a:pPr marL="171450" indent="-171450">
              <a:buFont typeface="Arial" panose="020B0604020202020204" pitchFamily="34" charset="0"/>
              <a:buChar char="•"/>
            </a:pPr>
            <a:r>
              <a:rPr lang="en-US" dirty="0"/>
              <a:t>Individual services interact with each other through their public APIs (except where privileged administrator commands are necessary)</a:t>
            </a:r>
          </a:p>
          <a:p>
            <a:pPr marL="171450" indent="-171450">
              <a:buFont typeface="Arial" panose="020B0604020202020204" pitchFamily="34" charset="0"/>
              <a:buChar char="•"/>
            </a:pPr>
            <a:r>
              <a:rPr lang="en-US" dirty="0"/>
              <a:t>In the sections below, we'll delve into the architecture for each of the services.</a:t>
            </a:r>
          </a:p>
          <a:p>
            <a:pPr marL="171450" marR="0" indent="-171450" algn="l" defTabSz="6094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OpenStack</a:t>
            </a:r>
            <a:r>
              <a:rPr lang="en-US" baseline="0" dirty="0"/>
              <a:t> is a dynamic distributed system of distributed systems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22</a:t>
            </a:fld>
            <a:endParaRPr lang="en-US"/>
          </a:p>
        </p:txBody>
      </p:sp>
    </p:spTree>
    <p:extLst>
      <p:ext uri="{BB962C8B-B14F-4D97-AF65-F5344CB8AC3E}">
        <p14:creationId xmlns:p14="http://schemas.microsoft.com/office/powerpoint/2010/main" val="97750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Keystone provides a single point of integration for </a:t>
            </a:r>
            <a:r>
              <a:rPr lang="en-US" dirty="0" err="1"/>
              <a:t>OpenStack</a:t>
            </a:r>
            <a:r>
              <a:rPr lang="en-US" dirty="0"/>
              <a:t> policy, catalog, token and authentication.</a:t>
            </a:r>
          </a:p>
          <a:p>
            <a:pPr marL="171450" indent="-171450">
              <a:buFont typeface="Arial" panose="020B0604020202020204" pitchFamily="34" charset="0"/>
              <a:buChar char="•"/>
            </a:pPr>
            <a:r>
              <a:rPr lang="en-US" dirty="0"/>
              <a:t>Keystone handles API requests as well as providing configurable catalog, policy, token and identity services.</a:t>
            </a:r>
          </a:p>
          <a:p>
            <a:pPr marL="171450" indent="-171450">
              <a:buFont typeface="Arial" panose="020B0604020202020204" pitchFamily="34" charset="0"/>
              <a:buChar char="•"/>
            </a:pPr>
            <a:r>
              <a:rPr lang="en-US" dirty="0"/>
              <a:t>Each Keystone function has a pluggable backend which allows different ways to use the particular service. Most support standard </a:t>
            </a:r>
            <a:r>
              <a:rPr lang="en-US" dirty="0" err="1"/>
              <a:t>backends</a:t>
            </a:r>
            <a:r>
              <a:rPr lang="en-US" dirty="0"/>
              <a:t> like LDAP or SQL, as well as Key Value Stores (KVS).</a:t>
            </a:r>
          </a:p>
          <a:p>
            <a:pPr marL="171450" indent="-171450">
              <a:buFont typeface="Arial" panose="020B0604020202020204" pitchFamily="34" charset="0"/>
              <a:buChar char="•"/>
            </a:pPr>
            <a:r>
              <a:rPr lang="en-US" dirty="0"/>
              <a:t>Most people will use this as a point of customization for their current authentication services.</a:t>
            </a:r>
          </a:p>
        </p:txBody>
      </p:sp>
      <p:sp>
        <p:nvSpPr>
          <p:cNvPr id="4" name="Slide Number Placeholder 3"/>
          <p:cNvSpPr>
            <a:spLocks noGrp="1"/>
          </p:cNvSpPr>
          <p:nvPr>
            <p:ph type="sldNum" sz="quarter" idx="10"/>
          </p:nvPr>
        </p:nvSpPr>
        <p:spPr/>
        <p:txBody>
          <a:bodyPr/>
          <a:lstStyle/>
          <a:p>
            <a:fld id="{CC730C39-99D9-C84D-8187-0234EA0F91F5}" type="slidenum">
              <a:rPr lang="en-US" smtClean="0"/>
              <a:t>23</a:t>
            </a:fld>
            <a:endParaRPr lang="en-US"/>
          </a:p>
        </p:txBody>
      </p:sp>
    </p:spTree>
    <p:extLst>
      <p:ext uri="{BB962C8B-B14F-4D97-AF65-F5344CB8AC3E}">
        <p14:creationId xmlns:p14="http://schemas.microsoft.com/office/powerpoint/2010/main" val="279727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Neutron</a:t>
            </a:r>
            <a:r>
              <a:rPr lang="en-US" baseline="0" dirty="0"/>
              <a:t> (Formerly Quantum)</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24</a:t>
            </a:fld>
            <a:endParaRPr lang="en-US"/>
          </a:p>
        </p:txBody>
      </p:sp>
    </p:spTree>
    <p:extLst>
      <p:ext uri="{BB962C8B-B14F-4D97-AF65-F5344CB8AC3E}">
        <p14:creationId xmlns:p14="http://schemas.microsoft.com/office/powerpoint/2010/main" val="248779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3</a:t>
            </a:fld>
            <a:endParaRPr lang="en-US"/>
          </a:p>
        </p:txBody>
      </p:sp>
    </p:spTree>
    <p:extLst>
      <p:ext uri="{BB962C8B-B14F-4D97-AF65-F5344CB8AC3E}">
        <p14:creationId xmlns:p14="http://schemas.microsoft.com/office/powerpoint/2010/main" val="103666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Neutron provides "network connectivity as a service" between interface devices managed by other </a:t>
            </a:r>
            <a:r>
              <a:rPr lang="en-US" dirty="0" err="1"/>
              <a:t>OpenStack</a:t>
            </a:r>
            <a:r>
              <a:rPr lang="en-US" dirty="0"/>
              <a:t> services (most likely Nova). The service works by allowing users to create their own networks and then attach interfaces to them. Like many of the </a:t>
            </a:r>
            <a:r>
              <a:rPr lang="en-US" dirty="0" err="1"/>
              <a:t>OpenStack</a:t>
            </a:r>
            <a:r>
              <a:rPr lang="en-US" dirty="0"/>
              <a:t> services, Neutron is highly configurable due to its plug-in architecture. These plug-ins accommodate different networking equipment and software. As such, the architecture and deployment can vary dramatically. In the above architecture, a simple Linux networking plug-in is shown.</a:t>
            </a:r>
          </a:p>
          <a:p>
            <a:pPr marL="171450" indent="-171450">
              <a:buFont typeface="Arial" panose="020B0604020202020204" pitchFamily="34" charset="0"/>
              <a:buChar char="•"/>
            </a:pPr>
            <a:r>
              <a:rPr lang="en-US" dirty="0"/>
              <a:t>neutron-server accepts API requests and then routes them to the appropriate Neutron plug-in for action.</a:t>
            </a:r>
          </a:p>
          <a:p>
            <a:pPr marL="171450" indent="-171450">
              <a:buFont typeface="Arial" panose="020B0604020202020204" pitchFamily="34" charset="0"/>
              <a:buChar char="•"/>
            </a:pPr>
            <a:r>
              <a:rPr lang="en-US" dirty="0"/>
              <a:t>Neutron plug-ins and agents perform the actual actions such as plugging and unplugging ports, creating networks or subnets and IP addressing. These plug-ins and agents differ depending on the vendor and technologies used in the particular cloud. Neutron ships with plug-ins and agents for: Cisco virtual and physical switches, NEC </a:t>
            </a:r>
            <a:r>
              <a:rPr lang="en-US" dirty="0" err="1"/>
              <a:t>OpenFlow</a:t>
            </a:r>
            <a:r>
              <a:rPr lang="en-US" dirty="0"/>
              <a:t> products, Open </a:t>
            </a:r>
            <a:r>
              <a:rPr lang="en-US" dirty="0" err="1"/>
              <a:t>vSwitch</a:t>
            </a:r>
            <a:r>
              <a:rPr lang="en-US" dirty="0"/>
              <a:t>, Linux bridging, the </a:t>
            </a:r>
            <a:r>
              <a:rPr lang="en-US" dirty="0" err="1"/>
              <a:t>Ryu</a:t>
            </a:r>
            <a:r>
              <a:rPr lang="en-US" dirty="0"/>
              <a:t> Network Operating System, and VMware NSX.</a:t>
            </a:r>
          </a:p>
          <a:p>
            <a:pPr marL="171450" indent="-171450">
              <a:buFont typeface="Arial" panose="020B0604020202020204" pitchFamily="34" charset="0"/>
              <a:buChar char="•"/>
            </a:pPr>
            <a:r>
              <a:rPr lang="en-US" dirty="0"/>
              <a:t>The common agents are L3 (layer 3), DHCP (dynamic host IP addressing) and the specific plug-in agent.</a:t>
            </a:r>
          </a:p>
          <a:p>
            <a:pPr marL="171450" indent="-171450">
              <a:buFont typeface="Arial" panose="020B0604020202020204" pitchFamily="34" charset="0"/>
              <a:buChar char="•"/>
            </a:pPr>
            <a:r>
              <a:rPr lang="en-US" dirty="0"/>
              <a:t>Most Neutron installations will also make use of a messaging queue to route information between the neutron-server and various agents as well as a database to store networking state for particular plug-ins.</a:t>
            </a:r>
          </a:p>
          <a:p>
            <a:pPr marL="171450" indent="-171450">
              <a:buFont typeface="Arial" panose="020B0604020202020204" pitchFamily="34" charset="0"/>
              <a:buChar char="•"/>
            </a:pPr>
            <a:r>
              <a:rPr lang="en-US" dirty="0"/>
              <a:t>Neutron will interact mainly with Nova, where it will provide networks and connectivity for its instances.</a:t>
            </a:r>
          </a:p>
        </p:txBody>
      </p:sp>
      <p:sp>
        <p:nvSpPr>
          <p:cNvPr id="4" name="Slide Number Placeholder 3"/>
          <p:cNvSpPr>
            <a:spLocks noGrp="1"/>
          </p:cNvSpPr>
          <p:nvPr>
            <p:ph type="sldNum" sz="quarter" idx="10"/>
          </p:nvPr>
        </p:nvSpPr>
        <p:spPr/>
        <p:txBody>
          <a:bodyPr/>
          <a:lstStyle/>
          <a:p>
            <a:fld id="{CC730C39-99D9-C84D-8187-0234EA0F91F5}" type="slidenum">
              <a:rPr lang="en-US" smtClean="0"/>
              <a:t>25</a:t>
            </a:fld>
            <a:endParaRPr lang="en-US"/>
          </a:p>
        </p:txBody>
      </p:sp>
    </p:spTree>
    <p:extLst>
      <p:ext uri="{BB962C8B-B14F-4D97-AF65-F5344CB8AC3E}">
        <p14:creationId xmlns:p14="http://schemas.microsoft.com/office/powerpoint/2010/main" val="787419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Cinder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27</a:t>
            </a:fld>
            <a:endParaRPr lang="en-US"/>
          </a:p>
        </p:txBody>
      </p:sp>
    </p:spTree>
    <p:extLst>
      <p:ext uri="{BB962C8B-B14F-4D97-AF65-F5344CB8AC3E}">
        <p14:creationId xmlns:p14="http://schemas.microsoft.com/office/powerpoint/2010/main" val="302956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Cinder separates out the persistent block storage functionality that was previously part of </a:t>
            </a:r>
            <a:r>
              <a:rPr lang="en-US" dirty="0" err="1"/>
              <a:t>OpenStack</a:t>
            </a:r>
            <a:r>
              <a:rPr lang="en-US" dirty="0"/>
              <a:t> Compute (in the form of nova-volume) into its own service. The </a:t>
            </a:r>
            <a:r>
              <a:rPr lang="en-US" dirty="0" err="1"/>
              <a:t>OpenStack</a:t>
            </a:r>
            <a:r>
              <a:rPr lang="en-US" dirty="0"/>
              <a:t> Block Storage API allows for manipulation of volumes, volume types (similar to compute flavors) and volume snapshots.</a:t>
            </a:r>
          </a:p>
          <a:p>
            <a:pPr marL="171450" indent="-171450">
              <a:buFont typeface="Arial" panose="020B0604020202020204" pitchFamily="34" charset="0"/>
              <a:buChar char="•"/>
            </a:pPr>
            <a:r>
              <a:rPr lang="en-US" dirty="0"/>
              <a:t>cinder-</a:t>
            </a:r>
            <a:r>
              <a:rPr lang="en-US" dirty="0" err="1"/>
              <a:t>api</a:t>
            </a:r>
            <a:r>
              <a:rPr lang="en-US" dirty="0"/>
              <a:t> accepts API requests and routes them to cinder-volume for action.</a:t>
            </a:r>
          </a:p>
          <a:p>
            <a:pPr marL="171450" indent="-171450">
              <a:buFont typeface="Arial" panose="020B0604020202020204" pitchFamily="34" charset="0"/>
              <a:buChar char="•"/>
            </a:pPr>
            <a:r>
              <a:rPr lang="en-US" dirty="0"/>
              <a:t>cinder-volume acts upon the requests by reading or writing to the Cinder database to maintain state, interacting with other processes (like cinder-scheduler) through a message queue and directly upon block storage providing hardware or software. It can interact with a variety of storage providers through a driver architecture. Currently, there are drivers for </a:t>
            </a:r>
            <a:r>
              <a:rPr lang="en-US" b="1" dirty="0"/>
              <a:t>IBM, </a:t>
            </a:r>
            <a:r>
              <a:rPr lang="en-US" b="1" dirty="0" err="1"/>
              <a:t>SolidFire</a:t>
            </a:r>
            <a:r>
              <a:rPr lang="en-US" b="1" dirty="0"/>
              <a:t>, </a:t>
            </a:r>
            <a:r>
              <a:rPr lang="en-US" b="1" dirty="0" err="1"/>
              <a:t>NetApp</a:t>
            </a:r>
            <a:r>
              <a:rPr lang="en-US" b="1" dirty="0"/>
              <a:t>, Linux </a:t>
            </a:r>
            <a:r>
              <a:rPr lang="en-US" b="1" dirty="0" err="1"/>
              <a:t>iSCSI</a:t>
            </a:r>
            <a:r>
              <a:rPr lang="en-US" b="1" dirty="0"/>
              <a:t> </a:t>
            </a:r>
            <a:r>
              <a:rPr lang="en-US" dirty="0"/>
              <a:t>and other storage providers.</a:t>
            </a:r>
          </a:p>
          <a:p>
            <a:pPr marL="171450" indent="-171450">
              <a:buFont typeface="Arial" panose="020B0604020202020204" pitchFamily="34" charset="0"/>
              <a:buChar char="•"/>
            </a:pPr>
            <a:r>
              <a:rPr lang="en-US" dirty="0"/>
              <a:t>Much like nova-scheduler, the cinder-scheduler daemon picks the optimal block storage provider node to create the volume on.</a:t>
            </a:r>
          </a:p>
          <a:p>
            <a:pPr marL="171450" indent="-171450">
              <a:buFont typeface="Arial" panose="020B0604020202020204" pitchFamily="34" charset="0"/>
              <a:buChar char="•"/>
            </a:pPr>
            <a:r>
              <a:rPr lang="en-US" dirty="0"/>
              <a:t>Cinder deployments will also make use of a messaging queue to route information between the cinder processes as well as a database to store volume state.</a:t>
            </a:r>
          </a:p>
          <a:p>
            <a:pPr marL="171450" indent="-171450">
              <a:buFont typeface="Arial" panose="020B0604020202020204" pitchFamily="34" charset="0"/>
              <a:buChar char="•"/>
            </a:pPr>
            <a:r>
              <a:rPr lang="en-US" dirty="0"/>
              <a:t>Like Neutron, Cinder will mainly interact with Nova, providing volumes for its instances.</a:t>
            </a:r>
          </a:p>
        </p:txBody>
      </p:sp>
      <p:sp>
        <p:nvSpPr>
          <p:cNvPr id="4" name="Slide Number Placeholder 3"/>
          <p:cNvSpPr>
            <a:spLocks noGrp="1"/>
          </p:cNvSpPr>
          <p:nvPr>
            <p:ph type="sldNum" sz="quarter" idx="10"/>
          </p:nvPr>
        </p:nvSpPr>
        <p:spPr/>
        <p:txBody>
          <a:bodyPr/>
          <a:lstStyle/>
          <a:p>
            <a:fld id="{CC730C39-99D9-C84D-8187-0234EA0F91F5}" type="slidenum">
              <a:rPr lang="en-US" smtClean="0"/>
              <a:t>28</a:t>
            </a:fld>
            <a:endParaRPr lang="en-US"/>
          </a:p>
        </p:txBody>
      </p:sp>
    </p:spTree>
    <p:extLst>
      <p:ext uri="{BB962C8B-B14F-4D97-AF65-F5344CB8AC3E}">
        <p14:creationId xmlns:p14="http://schemas.microsoft.com/office/powerpoint/2010/main" val="357061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projects: Telemetry,</a:t>
            </a:r>
            <a:r>
              <a:rPr lang="en-US" baseline="0" dirty="0"/>
              <a:t> Heat, Trove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30</a:t>
            </a:fld>
            <a:endParaRPr lang="en-US"/>
          </a:p>
        </p:txBody>
      </p:sp>
    </p:spTree>
    <p:extLst>
      <p:ext uri="{BB962C8B-B14F-4D97-AF65-F5344CB8AC3E}">
        <p14:creationId xmlns:p14="http://schemas.microsoft.com/office/powerpoint/2010/main" val="567217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Ceilometer project was started in 2012 with one simple goal in mind: to provide an infrastructure to collect any information needed regarding </a:t>
            </a:r>
            <a:r>
              <a:rPr lang="en-US" dirty="0" err="1"/>
              <a:t>OpenStack</a:t>
            </a:r>
            <a:r>
              <a:rPr lang="en-US" dirty="0"/>
              <a:t> projects. It was designed so that rating engines could use this single source to transform events into billable items which we label as “metering”.</a:t>
            </a:r>
          </a:p>
          <a:p>
            <a:endParaRPr lang="en-US" dirty="0"/>
          </a:p>
          <a:p>
            <a:r>
              <a:rPr lang="en-US" dirty="0"/>
              <a:t>As the project started to come to life, collecting an increasing number of metrics across multiple projects, the </a:t>
            </a:r>
            <a:r>
              <a:rPr lang="en-US" dirty="0" err="1"/>
              <a:t>OpenStack</a:t>
            </a:r>
            <a:r>
              <a:rPr lang="en-US" dirty="0"/>
              <a:t> community started to realize that a secondary goal could be added to Ceilometer: become a standard way to collect metric, regardless of the purpose of the collection. For example, Ceilometer can now publish information for monitoring, debugging and graphing tools in addition or in parallel to the metering backend. This effort is labeled as “multi-publisher”.</a:t>
            </a:r>
          </a:p>
          <a:p>
            <a:endParaRPr lang="en-US" dirty="0"/>
          </a:p>
          <a:p>
            <a:r>
              <a:rPr lang="en-US" dirty="0"/>
              <a:t>Most recently, as the Heat project started to come to life, it soon became clear that the </a:t>
            </a:r>
            <a:r>
              <a:rPr lang="en-US" dirty="0" err="1"/>
              <a:t>OpenStack</a:t>
            </a:r>
            <a:r>
              <a:rPr lang="en-US" dirty="0"/>
              <a:t> project needed a tool to watch for variations in key values in order to trigger various reactions. As Ceilometer already had the tooling to collect vast quantities of data, it seemed logical to add this as an extension of the Ceilometer project, which was tagged as “alarming”.</a:t>
            </a:r>
          </a:p>
        </p:txBody>
      </p:sp>
      <p:sp>
        <p:nvSpPr>
          <p:cNvPr id="4" name="Slide Number Placeholder 3"/>
          <p:cNvSpPr>
            <a:spLocks noGrp="1"/>
          </p:cNvSpPr>
          <p:nvPr>
            <p:ph type="sldNum" sz="quarter" idx="10"/>
          </p:nvPr>
        </p:nvSpPr>
        <p:spPr/>
        <p:txBody>
          <a:bodyPr/>
          <a:lstStyle/>
          <a:p>
            <a:fld id="{CC730C39-99D9-C84D-8187-0234EA0F91F5}" type="slidenum">
              <a:rPr lang="en-US" smtClean="0"/>
              <a:t>31</a:t>
            </a:fld>
            <a:endParaRPr lang="en-US"/>
          </a:p>
        </p:txBody>
      </p:sp>
    </p:spTree>
    <p:extLst>
      <p:ext uri="{BB962C8B-B14F-4D97-AF65-F5344CB8AC3E}">
        <p14:creationId xmlns:p14="http://schemas.microsoft.com/office/powerpoint/2010/main" val="359720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Heat implements an orchestration engine to launch multiple composite cloud applications based on templates in the form of text files that can be treated like code. A native Heat template format is evolving, but Heat also endeavors to provide compatibility with the AWS </a:t>
            </a:r>
            <a:r>
              <a:rPr lang="en-US" dirty="0" err="1"/>
              <a:t>CloudFormation</a:t>
            </a:r>
            <a:r>
              <a:rPr lang="en-US" dirty="0"/>
              <a:t> template format, so that many existing </a:t>
            </a:r>
            <a:r>
              <a:rPr lang="en-US" dirty="0" err="1"/>
              <a:t>CloudFormation</a:t>
            </a:r>
            <a:r>
              <a:rPr lang="en-US" dirty="0"/>
              <a:t> templates can be launched on </a:t>
            </a:r>
            <a:r>
              <a:rPr lang="en-US" dirty="0" err="1"/>
              <a:t>OpenStack</a:t>
            </a:r>
            <a:r>
              <a:rPr lang="en-US" dirty="0"/>
              <a:t>. Heat provides both an </a:t>
            </a:r>
            <a:r>
              <a:rPr lang="en-US" dirty="0" err="1"/>
              <a:t>OpenStack</a:t>
            </a:r>
            <a:r>
              <a:rPr lang="en-US" dirty="0"/>
              <a:t>-native </a:t>
            </a:r>
            <a:r>
              <a:rPr lang="en-US" dirty="0" err="1"/>
              <a:t>ReST</a:t>
            </a:r>
            <a:r>
              <a:rPr lang="en-US" dirty="0"/>
              <a:t> API and a </a:t>
            </a:r>
            <a:r>
              <a:rPr lang="en-US" dirty="0" err="1"/>
              <a:t>CloudFormation</a:t>
            </a:r>
            <a:r>
              <a:rPr lang="en-US" dirty="0"/>
              <a:t>-compatible Query API.</a:t>
            </a:r>
          </a:p>
          <a:p>
            <a:endParaRPr lang="en-US" dirty="0"/>
          </a:p>
          <a:p>
            <a:r>
              <a:rPr lang="en-US" dirty="0"/>
              <a:t>A Heat template describes the infrastructure for a cloud application in a text file that is readable and writable by humans, and can be checked into version control, diffed.</a:t>
            </a:r>
          </a:p>
          <a:p>
            <a:r>
              <a:rPr lang="en-US" dirty="0"/>
              <a:t>Infrastructure resources that can be described include: servers, floating </a:t>
            </a:r>
            <a:r>
              <a:rPr lang="en-US" dirty="0" err="1"/>
              <a:t>ips</a:t>
            </a:r>
            <a:r>
              <a:rPr lang="en-US" dirty="0"/>
              <a:t>, volumes, security groups, users, &amp;c.</a:t>
            </a:r>
          </a:p>
          <a:p>
            <a:r>
              <a:rPr lang="en-US" dirty="0"/>
              <a:t>Heat also provides an </a:t>
            </a:r>
            <a:r>
              <a:rPr lang="en-US" dirty="0" err="1"/>
              <a:t>autoscaling</a:t>
            </a:r>
            <a:r>
              <a:rPr lang="en-US" dirty="0"/>
              <a:t> service that integrates with Ceilometer, so you can include a scaling group as a resource in a template.</a:t>
            </a:r>
          </a:p>
          <a:p>
            <a:r>
              <a:rPr lang="en-US" dirty="0"/>
              <a:t>Templates can also specify the relationships between resources (e.g. this volume is connected to this server). This enables Heat to call out to the </a:t>
            </a:r>
            <a:r>
              <a:rPr lang="en-US" dirty="0" err="1"/>
              <a:t>OpenStack</a:t>
            </a:r>
            <a:r>
              <a:rPr lang="en-US" dirty="0"/>
              <a:t> APIs to create all of your infrastructure in the correct order to completely launch your application.</a:t>
            </a:r>
          </a:p>
          <a:p>
            <a:r>
              <a:rPr lang="en-US" dirty="0"/>
              <a:t>Heat manages the whole lifecycle of the application - when you need to change your infrastructure, simply modify the template and use it to update your existing stack. Heat knows how to make the necessary changes. It will delete all of the resources when you are finished with the application, too.</a:t>
            </a:r>
          </a:p>
          <a:p>
            <a:r>
              <a:rPr lang="en-US" dirty="0"/>
              <a:t>Heat primarily manages infrastructure, but the templates integrate well with software configuration management tools such as Puppet and Chef. </a:t>
            </a:r>
          </a:p>
        </p:txBody>
      </p:sp>
      <p:sp>
        <p:nvSpPr>
          <p:cNvPr id="4" name="Slide Number Placeholder 3"/>
          <p:cNvSpPr>
            <a:spLocks noGrp="1"/>
          </p:cNvSpPr>
          <p:nvPr>
            <p:ph type="sldNum" sz="quarter" idx="10"/>
          </p:nvPr>
        </p:nvSpPr>
        <p:spPr/>
        <p:txBody>
          <a:bodyPr/>
          <a:lstStyle/>
          <a:p>
            <a:fld id="{CC730C39-99D9-C84D-8187-0234EA0F91F5}" type="slidenum">
              <a:rPr lang="en-US" smtClean="0"/>
              <a:t>32</a:t>
            </a:fld>
            <a:endParaRPr lang="en-US"/>
          </a:p>
        </p:txBody>
      </p:sp>
    </p:spTree>
    <p:extLst>
      <p:ext uri="{BB962C8B-B14F-4D97-AF65-F5344CB8AC3E}">
        <p14:creationId xmlns:p14="http://schemas.microsoft.com/office/powerpoint/2010/main" val="407741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35</a:t>
            </a:fld>
            <a:endParaRPr lang="en-US"/>
          </a:p>
        </p:txBody>
      </p:sp>
    </p:spTree>
    <p:extLst>
      <p:ext uri="{BB962C8B-B14F-4D97-AF65-F5344CB8AC3E}">
        <p14:creationId xmlns:p14="http://schemas.microsoft.com/office/powerpoint/2010/main" val="1963724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（一）愿景</a:t>
            </a:r>
          </a:p>
          <a:p>
            <a:r>
              <a:rPr lang="zh-CN" altLang="zh-CN" sz="1200" kern="1200" dirty="0" smtClean="0">
                <a:solidFill>
                  <a:schemeClr val="tx1"/>
                </a:solidFill>
                <a:effectLst/>
                <a:latin typeface="+mn-lt"/>
                <a:ea typeface="+mn-ea"/>
                <a:cs typeface="+mn-cs"/>
              </a:rPr>
              <a:t>创新改变世界、让中国联通云计算和数据服务体验无处不在。</a:t>
            </a:r>
          </a:p>
          <a:p>
            <a:r>
              <a:rPr lang="zh-CN" altLang="zh-CN" sz="1200" kern="1200" dirty="0" smtClean="0">
                <a:solidFill>
                  <a:schemeClr val="tx1"/>
                </a:solidFill>
                <a:effectLst/>
                <a:latin typeface="+mn-lt"/>
                <a:ea typeface="+mn-ea"/>
                <a:cs typeface="+mn-cs"/>
              </a:rPr>
              <a:t>（二）使命</a:t>
            </a:r>
          </a:p>
          <a:p>
            <a:r>
              <a:rPr lang="zh-CN" altLang="zh-CN" sz="1200" kern="1200" dirty="0" smtClean="0">
                <a:solidFill>
                  <a:schemeClr val="tx1"/>
                </a:solidFill>
                <a:effectLst/>
                <a:latin typeface="+mn-lt"/>
                <a:ea typeface="+mn-ea"/>
                <a:cs typeface="+mn-cs"/>
              </a:rPr>
              <a:t>聚焦数据中心、互联网、云计算与数据服务领域，打造自主研发、价值经营、专业化一体化的核心能力，大力推进产业链协同合作，持续为客户创造最大价值，创新体制机制，成为“国际一流、国内领先”。</a:t>
            </a:r>
          </a:p>
          <a:p>
            <a:r>
              <a:rPr lang="zh-CN" altLang="zh-CN" sz="1200" kern="1200" dirty="0" smtClean="0">
                <a:solidFill>
                  <a:schemeClr val="tx1"/>
                </a:solidFill>
                <a:effectLst/>
                <a:latin typeface="+mn-lt"/>
                <a:ea typeface="+mn-ea"/>
                <a:cs typeface="+mn-cs"/>
              </a:rPr>
              <a:t>（三）战略</a:t>
            </a:r>
          </a:p>
          <a:p>
            <a:r>
              <a:rPr lang="zh-CN" altLang="zh-CN" sz="1200" kern="1200" dirty="0" smtClean="0">
                <a:solidFill>
                  <a:schemeClr val="tx1"/>
                </a:solidFill>
                <a:effectLst/>
                <a:latin typeface="+mn-lt"/>
                <a:ea typeface="+mn-ea"/>
                <a:cs typeface="+mn-cs"/>
              </a:rPr>
              <a:t>价值驱动、软件定义创新与服务领先。</a:t>
            </a:r>
          </a:p>
          <a:p>
            <a:r>
              <a:rPr lang="zh-CN" altLang="zh-CN" sz="1200" kern="1200" dirty="0" smtClean="0">
                <a:solidFill>
                  <a:schemeClr val="tx1"/>
                </a:solidFill>
                <a:effectLst/>
                <a:latin typeface="+mn-lt"/>
                <a:ea typeface="+mn-ea"/>
                <a:cs typeface="+mn-cs"/>
              </a:rPr>
              <a:t>实施公司发展战略，通过</a:t>
            </a:r>
            <a:r>
              <a:rPr lang="en-US" altLang="zh-CN" sz="1200" kern="1200" dirty="0" smtClean="0">
                <a:solidFill>
                  <a:schemeClr val="tx1"/>
                </a:solidFill>
                <a:effectLst/>
                <a:latin typeface="+mn-lt"/>
                <a:ea typeface="+mn-ea"/>
                <a:cs typeface="+mn-cs"/>
              </a:rPr>
              <a:t>5-10</a:t>
            </a:r>
            <a:r>
              <a:rPr lang="zh-CN" altLang="zh-CN" sz="1200" kern="1200" dirty="0" smtClean="0">
                <a:solidFill>
                  <a:schemeClr val="tx1"/>
                </a:solidFill>
                <a:effectLst/>
                <a:latin typeface="+mn-lt"/>
                <a:ea typeface="+mn-ea"/>
                <a:cs typeface="+mn-cs"/>
              </a:rPr>
              <a:t>年的努力，实现规模快速增长和效益快速提升，致力于成为“国际一流、国内领先”。</a:t>
            </a:r>
          </a:p>
        </p:txBody>
      </p:sp>
    </p:spTree>
    <p:extLst>
      <p:ext uri="{BB962C8B-B14F-4D97-AF65-F5344CB8AC3E}">
        <p14:creationId xmlns:p14="http://schemas.microsoft.com/office/powerpoint/2010/main" val="296104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（一）愿景</a:t>
            </a:r>
          </a:p>
          <a:p>
            <a:r>
              <a:rPr lang="zh-CN" altLang="zh-CN" sz="1200" kern="1200" dirty="0" smtClean="0">
                <a:solidFill>
                  <a:schemeClr val="tx1"/>
                </a:solidFill>
                <a:effectLst/>
                <a:latin typeface="+mn-lt"/>
                <a:ea typeface="+mn-ea"/>
                <a:cs typeface="+mn-cs"/>
              </a:rPr>
              <a:t>创新改变世界、让中国联通云计算和数据服务体验无处不在。</a:t>
            </a:r>
          </a:p>
          <a:p>
            <a:r>
              <a:rPr lang="zh-CN" altLang="zh-CN" sz="1200" kern="1200" dirty="0" smtClean="0">
                <a:solidFill>
                  <a:schemeClr val="tx1"/>
                </a:solidFill>
                <a:effectLst/>
                <a:latin typeface="+mn-lt"/>
                <a:ea typeface="+mn-ea"/>
                <a:cs typeface="+mn-cs"/>
              </a:rPr>
              <a:t>（二）使命</a:t>
            </a:r>
          </a:p>
          <a:p>
            <a:r>
              <a:rPr lang="zh-CN" altLang="zh-CN" sz="1200" kern="1200" dirty="0" smtClean="0">
                <a:solidFill>
                  <a:schemeClr val="tx1"/>
                </a:solidFill>
                <a:effectLst/>
                <a:latin typeface="+mn-lt"/>
                <a:ea typeface="+mn-ea"/>
                <a:cs typeface="+mn-cs"/>
              </a:rPr>
              <a:t>聚焦数据中心、互联网、云计算与数据服务领域，打造自主研发、价值经营、专业化一体化的核心能力，大力推进产业链协同合作，持续为客户创造最大价值，创新体制机制，成为“国际一流、国内领先”。</a:t>
            </a:r>
          </a:p>
          <a:p>
            <a:r>
              <a:rPr lang="zh-CN" altLang="zh-CN" sz="1200" kern="1200" dirty="0" smtClean="0">
                <a:solidFill>
                  <a:schemeClr val="tx1"/>
                </a:solidFill>
                <a:effectLst/>
                <a:latin typeface="+mn-lt"/>
                <a:ea typeface="+mn-ea"/>
                <a:cs typeface="+mn-cs"/>
              </a:rPr>
              <a:t>（三）战略</a:t>
            </a:r>
          </a:p>
          <a:p>
            <a:r>
              <a:rPr lang="zh-CN" altLang="zh-CN" sz="1200" kern="1200" dirty="0" smtClean="0">
                <a:solidFill>
                  <a:schemeClr val="tx1"/>
                </a:solidFill>
                <a:effectLst/>
                <a:latin typeface="+mn-lt"/>
                <a:ea typeface="+mn-ea"/>
                <a:cs typeface="+mn-cs"/>
              </a:rPr>
              <a:t>价值驱动、软件定义创新与服务领先。</a:t>
            </a:r>
          </a:p>
          <a:p>
            <a:r>
              <a:rPr lang="zh-CN" altLang="zh-CN" sz="1200" kern="1200" dirty="0" smtClean="0">
                <a:solidFill>
                  <a:schemeClr val="tx1"/>
                </a:solidFill>
                <a:effectLst/>
                <a:latin typeface="+mn-lt"/>
                <a:ea typeface="+mn-ea"/>
                <a:cs typeface="+mn-cs"/>
              </a:rPr>
              <a:t>实施公司发展战略，通过</a:t>
            </a:r>
            <a:r>
              <a:rPr lang="en-US" altLang="zh-CN" sz="1200" kern="1200" dirty="0" smtClean="0">
                <a:solidFill>
                  <a:schemeClr val="tx1"/>
                </a:solidFill>
                <a:effectLst/>
                <a:latin typeface="+mn-lt"/>
                <a:ea typeface="+mn-ea"/>
                <a:cs typeface="+mn-cs"/>
              </a:rPr>
              <a:t>5-10</a:t>
            </a:r>
            <a:r>
              <a:rPr lang="zh-CN" altLang="zh-CN" sz="1200" kern="1200" dirty="0" smtClean="0">
                <a:solidFill>
                  <a:schemeClr val="tx1"/>
                </a:solidFill>
                <a:effectLst/>
                <a:latin typeface="+mn-lt"/>
                <a:ea typeface="+mn-ea"/>
                <a:cs typeface="+mn-cs"/>
              </a:rPr>
              <a:t>年的努力，实现规模快速增长和效益快速提升，致力于成为“国际一流、国内领先”。</a:t>
            </a:r>
          </a:p>
        </p:txBody>
      </p:sp>
    </p:spTree>
    <p:extLst>
      <p:ext uri="{BB962C8B-B14F-4D97-AF65-F5344CB8AC3E}">
        <p14:creationId xmlns:p14="http://schemas.microsoft.com/office/powerpoint/2010/main" val="208093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（一）愿景</a:t>
            </a:r>
          </a:p>
          <a:p>
            <a:r>
              <a:rPr lang="zh-CN" altLang="zh-CN" sz="1200" kern="1200" dirty="0" smtClean="0">
                <a:solidFill>
                  <a:schemeClr val="tx1"/>
                </a:solidFill>
                <a:effectLst/>
                <a:latin typeface="+mn-lt"/>
                <a:ea typeface="+mn-ea"/>
                <a:cs typeface="+mn-cs"/>
              </a:rPr>
              <a:t>创新改变世界、让中国联通云计算和数据服务体验无处不在。</a:t>
            </a:r>
          </a:p>
          <a:p>
            <a:r>
              <a:rPr lang="zh-CN" altLang="zh-CN" sz="1200" kern="1200" dirty="0" smtClean="0">
                <a:solidFill>
                  <a:schemeClr val="tx1"/>
                </a:solidFill>
                <a:effectLst/>
                <a:latin typeface="+mn-lt"/>
                <a:ea typeface="+mn-ea"/>
                <a:cs typeface="+mn-cs"/>
              </a:rPr>
              <a:t>（二）使命</a:t>
            </a:r>
          </a:p>
          <a:p>
            <a:r>
              <a:rPr lang="zh-CN" altLang="zh-CN" sz="1200" kern="1200" dirty="0" smtClean="0">
                <a:solidFill>
                  <a:schemeClr val="tx1"/>
                </a:solidFill>
                <a:effectLst/>
                <a:latin typeface="+mn-lt"/>
                <a:ea typeface="+mn-ea"/>
                <a:cs typeface="+mn-cs"/>
              </a:rPr>
              <a:t>聚焦数据中心、互联网、云计算与数据服务领域，打造自主研发、价值经营、专业化一体化的核心能力，大力推进产业链协同合作，持续为客户创造最大价值，创新体制机制，成为“国际一流、国内领先”。</a:t>
            </a:r>
          </a:p>
          <a:p>
            <a:r>
              <a:rPr lang="zh-CN" altLang="zh-CN" sz="1200" kern="1200" dirty="0" smtClean="0">
                <a:solidFill>
                  <a:schemeClr val="tx1"/>
                </a:solidFill>
                <a:effectLst/>
                <a:latin typeface="+mn-lt"/>
                <a:ea typeface="+mn-ea"/>
                <a:cs typeface="+mn-cs"/>
              </a:rPr>
              <a:t>（三）战略</a:t>
            </a:r>
          </a:p>
          <a:p>
            <a:r>
              <a:rPr lang="zh-CN" altLang="zh-CN" sz="1200" kern="1200" dirty="0" smtClean="0">
                <a:solidFill>
                  <a:schemeClr val="tx1"/>
                </a:solidFill>
                <a:effectLst/>
                <a:latin typeface="+mn-lt"/>
                <a:ea typeface="+mn-ea"/>
                <a:cs typeface="+mn-cs"/>
              </a:rPr>
              <a:t>价值驱动、软件定义创新与服务领先。</a:t>
            </a:r>
          </a:p>
          <a:p>
            <a:r>
              <a:rPr lang="zh-CN" altLang="zh-CN" sz="1200" kern="1200" dirty="0" smtClean="0">
                <a:solidFill>
                  <a:schemeClr val="tx1"/>
                </a:solidFill>
                <a:effectLst/>
                <a:latin typeface="+mn-lt"/>
                <a:ea typeface="+mn-ea"/>
                <a:cs typeface="+mn-cs"/>
              </a:rPr>
              <a:t>实施公司发展战略，通过</a:t>
            </a:r>
            <a:r>
              <a:rPr lang="en-US" altLang="zh-CN" sz="1200" kern="1200" dirty="0" smtClean="0">
                <a:solidFill>
                  <a:schemeClr val="tx1"/>
                </a:solidFill>
                <a:effectLst/>
                <a:latin typeface="+mn-lt"/>
                <a:ea typeface="+mn-ea"/>
                <a:cs typeface="+mn-cs"/>
              </a:rPr>
              <a:t>5-10</a:t>
            </a:r>
            <a:r>
              <a:rPr lang="zh-CN" altLang="zh-CN" sz="1200" kern="1200" dirty="0" smtClean="0">
                <a:solidFill>
                  <a:schemeClr val="tx1"/>
                </a:solidFill>
                <a:effectLst/>
                <a:latin typeface="+mn-lt"/>
                <a:ea typeface="+mn-ea"/>
                <a:cs typeface="+mn-cs"/>
              </a:rPr>
              <a:t>年的努力，实现规模快速增长和效益快速提升，致力于成为“国际一流、国内领先”。</a:t>
            </a:r>
          </a:p>
        </p:txBody>
      </p:sp>
    </p:spTree>
    <p:extLst>
      <p:ext uri="{BB962C8B-B14F-4D97-AF65-F5344CB8AC3E}">
        <p14:creationId xmlns:p14="http://schemas.microsoft.com/office/powerpoint/2010/main" val="4527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OpenStack</a:t>
            </a:r>
            <a:r>
              <a:rPr lang="en-US" dirty="0"/>
              <a:t> is a cloud operating system that controls large pools of compute, storage, and networking resources throughout a datacenter. It is all managed through a dashboard that gives administrators control while empowering their users to provision resources through a web interface.</a:t>
            </a:r>
          </a:p>
          <a:p>
            <a:endParaRPr lang="en-US" dirty="0"/>
          </a:p>
          <a:p>
            <a:r>
              <a:rPr lang="en-US" dirty="0" err="1"/>
              <a:t>OpenStack</a:t>
            </a:r>
            <a:r>
              <a:rPr lang="en-US" dirty="0"/>
              <a:t> is a global collaboration of developers and cloud computing technologists producing the ubiquitous open source cloud computing platform for public and private clouds. The project aims to deliver solutions for all types of clouds by being</a:t>
            </a:r>
          </a:p>
          <a:p>
            <a:pPr marL="171450" indent="-171450">
              <a:buFont typeface="Arial" panose="020B0604020202020204" pitchFamily="34" charset="0"/>
              <a:buChar char="•"/>
            </a:pPr>
            <a:r>
              <a:rPr lang="en-US" dirty="0"/>
              <a:t>Simple to implement</a:t>
            </a:r>
          </a:p>
          <a:p>
            <a:pPr marL="171450" indent="-171450">
              <a:buFont typeface="Arial" panose="020B0604020202020204" pitchFamily="34" charset="0"/>
              <a:buChar char="•"/>
            </a:pPr>
            <a:r>
              <a:rPr lang="en-US" dirty="0"/>
              <a:t>Massively scalable</a:t>
            </a:r>
          </a:p>
          <a:p>
            <a:pPr marL="171450" indent="-171450">
              <a:buFont typeface="Arial" panose="020B0604020202020204" pitchFamily="34" charset="0"/>
              <a:buChar char="•"/>
            </a:pPr>
            <a:r>
              <a:rPr lang="en-US" dirty="0"/>
              <a:t>Feature rich.</a:t>
            </a:r>
          </a:p>
        </p:txBody>
      </p:sp>
      <p:sp>
        <p:nvSpPr>
          <p:cNvPr id="4" name="Slide Number Placeholder 3"/>
          <p:cNvSpPr>
            <a:spLocks noGrp="1"/>
          </p:cNvSpPr>
          <p:nvPr>
            <p:ph type="sldNum" sz="quarter" idx="10"/>
          </p:nvPr>
        </p:nvSpPr>
        <p:spPr/>
        <p:txBody>
          <a:bodyPr/>
          <a:lstStyle/>
          <a:p>
            <a:fld id="{CC730C39-99D9-C84D-8187-0234EA0F91F5}" type="slidenum">
              <a:rPr lang="en-US" smtClean="0"/>
              <a:t>4</a:t>
            </a:fld>
            <a:endParaRPr lang="en-US"/>
          </a:p>
        </p:txBody>
      </p:sp>
    </p:spTree>
    <p:extLst>
      <p:ext uri="{BB962C8B-B14F-4D97-AF65-F5344CB8AC3E}">
        <p14:creationId xmlns:p14="http://schemas.microsoft.com/office/powerpoint/2010/main" val="176858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（一）愿景</a:t>
            </a:r>
          </a:p>
          <a:p>
            <a:r>
              <a:rPr lang="zh-CN" altLang="zh-CN" sz="1200" kern="1200" dirty="0" smtClean="0">
                <a:solidFill>
                  <a:schemeClr val="tx1"/>
                </a:solidFill>
                <a:effectLst/>
                <a:latin typeface="+mn-lt"/>
                <a:ea typeface="+mn-ea"/>
                <a:cs typeface="+mn-cs"/>
              </a:rPr>
              <a:t>创新改变世界、让中国联通云计算和数据服务体验无处不在。</a:t>
            </a:r>
          </a:p>
          <a:p>
            <a:r>
              <a:rPr lang="zh-CN" altLang="zh-CN" sz="1200" kern="1200" dirty="0" smtClean="0">
                <a:solidFill>
                  <a:schemeClr val="tx1"/>
                </a:solidFill>
                <a:effectLst/>
                <a:latin typeface="+mn-lt"/>
                <a:ea typeface="+mn-ea"/>
                <a:cs typeface="+mn-cs"/>
              </a:rPr>
              <a:t>（二）使命</a:t>
            </a:r>
          </a:p>
          <a:p>
            <a:r>
              <a:rPr lang="zh-CN" altLang="zh-CN" sz="1200" kern="1200" dirty="0" smtClean="0">
                <a:solidFill>
                  <a:schemeClr val="tx1"/>
                </a:solidFill>
                <a:effectLst/>
                <a:latin typeface="+mn-lt"/>
                <a:ea typeface="+mn-ea"/>
                <a:cs typeface="+mn-cs"/>
              </a:rPr>
              <a:t>聚焦数据中心、互联网、云计算与数据服务领域，打造自主研发、价值经营、专业化一体化的核心能力，大力推进产业链协同合作，持续为客户创造最大价值，创新体制机制，成为“国际一流、国内领先”。</a:t>
            </a:r>
          </a:p>
          <a:p>
            <a:r>
              <a:rPr lang="zh-CN" altLang="zh-CN" sz="1200" kern="1200" dirty="0" smtClean="0">
                <a:solidFill>
                  <a:schemeClr val="tx1"/>
                </a:solidFill>
                <a:effectLst/>
                <a:latin typeface="+mn-lt"/>
                <a:ea typeface="+mn-ea"/>
                <a:cs typeface="+mn-cs"/>
              </a:rPr>
              <a:t>（三）战略</a:t>
            </a:r>
          </a:p>
          <a:p>
            <a:r>
              <a:rPr lang="zh-CN" altLang="zh-CN" sz="1200" kern="1200" dirty="0" smtClean="0">
                <a:solidFill>
                  <a:schemeClr val="tx1"/>
                </a:solidFill>
                <a:effectLst/>
                <a:latin typeface="+mn-lt"/>
                <a:ea typeface="+mn-ea"/>
                <a:cs typeface="+mn-cs"/>
              </a:rPr>
              <a:t>价值驱动、软件定义创新与服务领先。</a:t>
            </a:r>
          </a:p>
          <a:p>
            <a:r>
              <a:rPr lang="zh-CN" altLang="zh-CN" sz="1200" kern="1200" dirty="0" smtClean="0">
                <a:solidFill>
                  <a:schemeClr val="tx1"/>
                </a:solidFill>
                <a:effectLst/>
                <a:latin typeface="+mn-lt"/>
                <a:ea typeface="+mn-ea"/>
                <a:cs typeface="+mn-cs"/>
              </a:rPr>
              <a:t>实施公司发展战略，通过</a:t>
            </a:r>
            <a:r>
              <a:rPr lang="en-US" altLang="zh-CN" sz="1200" kern="1200" dirty="0" smtClean="0">
                <a:solidFill>
                  <a:schemeClr val="tx1"/>
                </a:solidFill>
                <a:effectLst/>
                <a:latin typeface="+mn-lt"/>
                <a:ea typeface="+mn-ea"/>
                <a:cs typeface="+mn-cs"/>
              </a:rPr>
              <a:t>5-10</a:t>
            </a:r>
            <a:r>
              <a:rPr lang="zh-CN" altLang="zh-CN" sz="1200" kern="1200" dirty="0" smtClean="0">
                <a:solidFill>
                  <a:schemeClr val="tx1"/>
                </a:solidFill>
                <a:effectLst/>
                <a:latin typeface="+mn-lt"/>
                <a:ea typeface="+mn-ea"/>
                <a:cs typeface="+mn-cs"/>
              </a:rPr>
              <a:t>年的努力，实现规模快速增长和效益快速提升，致力于成为“国际一流、国内领先”。</a:t>
            </a:r>
          </a:p>
        </p:txBody>
      </p:sp>
    </p:spTree>
    <p:extLst>
      <p:ext uri="{BB962C8B-B14F-4D97-AF65-F5344CB8AC3E}">
        <p14:creationId xmlns:p14="http://schemas.microsoft.com/office/powerpoint/2010/main" val="2286045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3878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785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The OpenStack platform is actually composed of multiple components, called projects.  Each project is managed by a technical committee and the OpenStack Foundation decides which projects are ready to be included in the OpenStack core.  These projects work together to provide the services required to deliver the Cloud</a:t>
            </a:r>
            <a:r>
              <a:rPr lang="en-US" dirty="0" smtClean="0">
                <a:ea typeface="+mn-ea"/>
                <a:cs typeface="+mn-cs"/>
              </a:rPr>
              <a:t>.</a:t>
            </a:r>
            <a:endParaRPr lang="en-US" dirty="0">
              <a:ea typeface="+mn-ea"/>
              <a:cs typeface="+mn-cs"/>
            </a:endParaRPr>
          </a:p>
          <a:p>
            <a:pPr marL="171450" indent="-171450" eaLnBrk="1" fontAlgn="auto" hangingPunct="1">
              <a:spcBef>
                <a:spcPts val="0"/>
              </a:spcBef>
              <a:spcAft>
                <a:spcPts val="0"/>
              </a:spcAft>
              <a:buFont typeface="Arial"/>
              <a:buChar char="•"/>
              <a:defRPr/>
            </a:pPr>
            <a:r>
              <a:rPr lang="en-US" b="1" dirty="0">
                <a:ea typeface="+mn-ea"/>
                <a:cs typeface="+mn-cs"/>
              </a:rPr>
              <a:t>Nova</a:t>
            </a:r>
            <a:r>
              <a:rPr lang="en-US" dirty="0">
                <a:ea typeface="+mn-ea"/>
                <a:cs typeface="+mn-cs"/>
              </a:rPr>
              <a:t> – The compute project responsible for on-demand creation and termination of compute instances.  Nova leverage a number of hypervisors, including KVM, Xen, Hyper-V, and vSphere.</a:t>
            </a:r>
          </a:p>
          <a:p>
            <a:pPr marL="171450" indent="-171450" eaLnBrk="1" fontAlgn="auto" hangingPunct="1">
              <a:spcBef>
                <a:spcPts val="0"/>
              </a:spcBef>
              <a:spcAft>
                <a:spcPts val="0"/>
              </a:spcAft>
              <a:buFont typeface="Arial"/>
              <a:buChar char="•"/>
              <a:defRPr/>
            </a:pPr>
            <a:r>
              <a:rPr lang="en-US" b="1" dirty="0">
                <a:ea typeface="+mn-ea"/>
                <a:cs typeface="+mn-cs"/>
              </a:rPr>
              <a:t>Glance</a:t>
            </a:r>
            <a:r>
              <a:rPr lang="en-US" dirty="0">
                <a:ea typeface="+mn-ea"/>
                <a:cs typeface="+mn-cs"/>
              </a:rPr>
              <a:t> – The OS image management project responsible for storage and management of images used to create compute instances with OSes installed, such as Windows and Linux.</a:t>
            </a:r>
          </a:p>
          <a:p>
            <a:pPr marL="171450" indent="-171450" eaLnBrk="1" fontAlgn="auto" hangingPunct="1">
              <a:spcBef>
                <a:spcPts val="0"/>
              </a:spcBef>
              <a:spcAft>
                <a:spcPts val="0"/>
              </a:spcAft>
              <a:buFont typeface="Arial"/>
              <a:buChar char="•"/>
              <a:defRPr/>
            </a:pPr>
            <a:r>
              <a:rPr lang="en-US" b="1" dirty="0">
                <a:ea typeface="+mn-ea"/>
                <a:cs typeface="+mn-cs"/>
              </a:rPr>
              <a:t>Quantum</a:t>
            </a:r>
            <a:r>
              <a:rPr lang="en-US" dirty="0">
                <a:ea typeface="+mn-ea"/>
                <a:cs typeface="+mn-cs"/>
              </a:rPr>
              <a:t> – The network project that provides network access and security services to compute instances. Quantum uses plugins to leverage virtual switches and SDN-enabled devices.</a:t>
            </a:r>
          </a:p>
          <a:p>
            <a:pPr marL="171450" indent="-171450" eaLnBrk="1" fontAlgn="auto" hangingPunct="1">
              <a:spcBef>
                <a:spcPts val="0"/>
              </a:spcBef>
              <a:spcAft>
                <a:spcPts val="0"/>
              </a:spcAft>
              <a:buFont typeface="Arial"/>
              <a:buChar char="•"/>
              <a:defRPr/>
            </a:pPr>
            <a:r>
              <a:rPr lang="en-US" b="1" dirty="0">
                <a:ea typeface="+mn-ea"/>
                <a:cs typeface="+mn-cs"/>
              </a:rPr>
              <a:t>Swift</a:t>
            </a:r>
            <a:r>
              <a:rPr lang="en-US" dirty="0">
                <a:ea typeface="+mn-ea"/>
                <a:cs typeface="+mn-cs"/>
              </a:rPr>
              <a:t> – The object storage project that provides a scalable repository for storing large quantities of objects such as files and media content.  It can also be used as an repository for Glance images.</a:t>
            </a:r>
          </a:p>
          <a:p>
            <a:pPr marL="171450" indent="-171450" eaLnBrk="1" fontAlgn="auto" hangingPunct="1">
              <a:spcBef>
                <a:spcPts val="0"/>
              </a:spcBef>
              <a:spcAft>
                <a:spcPts val="0"/>
              </a:spcAft>
              <a:buFont typeface="Arial"/>
              <a:buChar char="•"/>
              <a:defRPr/>
            </a:pPr>
            <a:r>
              <a:rPr lang="en-US" b="1" dirty="0">
                <a:ea typeface="+mn-ea"/>
                <a:cs typeface="+mn-cs"/>
              </a:rPr>
              <a:t>Cinder</a:t>
            </a:r>
            <a:r>
              <a:rPr lang="en-US" dirty="0">
                <a:ea typeface="+mn-ea"/>
                <a:cs typeface="+mn-cs"/>
              </a:rPr>
              <a:t> – The block storage project that provides a virtual storage array that can export out iSCSI volumes.  A Cinder/virtual storage array server can be a server with local storage or a server using an external storage array.</a:t>
            </a:r>
          </a:p>
          <a:p>
            <a:pPr marL="171450" indent="-171450" eaLnBrk="1" fontAlgn="auto" hangingPunct="1">
              <a:spcBef>
                <a:spcPts val="0"/>
              </a:spcBef>
              <a:spcAft>
                <a:spcPts val="0"/>
              </a:spcAft>
              <a:buFont typeface="Arial"/>
              <a:buChar char="•"/>
              <a:defRPr/>
            </a:pPr>
            <a:r>
              <a:rPr lang="en-US" b="1" dirty="0">
                <a:ea typeface="+mn-ea"/>
                <a:cs typeface="+mn-cs"/>
              </a:rPr>
              <a:t>Horizon</a:t>
            </a:r>
            <a:r>
              <a:rPr lang="en-US" dirty="0">
                <a:ea typeface="+mn-ea"/>
                <a:cs typeface="+mn-cs"/>
              </a:rPr>
              <a:t> – The interactive dashboard project that provides users and admins provisioning and management access to the OpenStack Cloud via a web GUI.</a:t>
            </a:r>
          </a:p>
          <a:p>
            <a:pPr marL="171450" indent="-171450" eaLnBrk="1" fontAlgn="auto" hangingPunct="1">
              <a:spcBef>
                <a:spcPts val="0"/>
              </a:spcBef>
              <a:spcAft>
                <a:spcPts val="0"/>
              </a:spcAft>
              <a:buFont typeface="Arial"/>
              <a:buChar char="•"/>
              <a:defRPr/>
            </a:pPr>
            <a:r>
              <a:rPr lang="en-US" b="1" dirty="0">
                <a:ea typeface="+mn-ea"/>
                <a:cs typeface="+mn-cs"/>
              </a:rPr>
              <a:t>Keystone</a:t>
            </a:r>
            <a:r>
              <a:rPr lang="en-US" dirty="0">
                <a:ea typeface="+mn-ea"/>
                <a:cs typeface="+mn-cs"/>
              </a:rPr>
              <a:t> – The  identity management project that provides authorization and access security control for all the other OpenStack projects.</a:t>
            </a:r>
          </a:p>
          <a:p>
            <a:pPr marL="171450" indent="-171450" eaLnBrk="1" fontAlgn="auto" hangingPunct="1">
              <a:spcBef>
                <a:spcPts val="0"/>
              </a:spcBef>
              <a:spcAft>
                <a:spcPts val="0"/>
              </a:spcAft>
              <a:buFont typeface="Arial"/>
              <a:buChar char="•"/>
              <a:defRPr/>
            </a:pPr>
            <a:endParaRPr lang="en-US" dirty="0">
              <a:ea typeface="+mn-ea"/>
              <a:cs typeface="+mn-cs"/>
            </a:endParaRPr>
          </a:p>
          <a:p>
            <a:pPr eaLnBrk="1" fontAlgn="auto" hangingPunct="1">
              <a:spcBef>
                <a:spcPts val="0"/>
              </a:spcBef>
              <a:spcAft>
                <a:spcPts val="0"/>
              </a:spcAft>
              <a:buFont typeface="Arial"/>
              <a:buNone/>
              <a:defRPr/>
            </a:pPr>
            <a:r>
              <a:rPr lang="en-US" dirty="0">
                <a:ea typeface="+mn-ea"/>
                <a:cs typeface="+mn-cs"/>
              </a:rPr>
              <a:t>New projects are being added with each release and as the OpenStack community calls for them.  New projects underway include metering, application orchestration, and database-as-a-service.</a:t>
            </a:r>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4002540-FAB3-FD4C-A13D-06E253424C45}" type="slidenum">
              <a:rPr lang="en-US" sz="1200">
                <a:solidFill>
                  <a:srgbClr val="000000"/>
                </a:solidFill>
                <a:latin typeface="Gill Sans" charset="0"/>
                <a:ea typeface="ヒラギノ角ゴ ProN W3" charset="0"/>
                <a:cs typeface="ヒラギノ角ゴ ProN W3" charset="0"/>
                <a:sym typeface="Gill Sans" charset="0"/>
              </a:rPr>
              <a:pPr eaLnBrk="1" hangingPunct="1"/>
              <a:t>6</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54044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Font typeface="Arial" pitchFamily="34" charset="0"/>
              <a:buNone/>
            </a:pPr>
            <a:r>
              <a:rPr lang="en-IN" dirty="0"/>
              <a:t>In this model, imagine four sets of users (developers, devops, owners and operators) that need to interact with the cloud and then separated out the functionality needed for each. From there, I’ve followed a pretty common tiered approach to the architecture (presentation, logic and resources) with two orthogonal areas (integration and management). Let’s explore each a little further:</a:t>
            </a:r>
          </a:p>
          <a:p>
            <a:pPr marL="171450" indent="-171450">
              <a:buFont typeface="Arial" pitchFamily="34" charset="0"/>
              <a:buChar char="•"/>
            </a:pPr>
            <a:r>
              <a:rPr lang="en-IN" dirty="0"/>
              <a:t>As with presentation layers in more typical application architectures, components here interact with users to accept and present information. In this layer, you will find web portals to provide graphical interfaces for non-developers and API endpoints for developers. For more advanced architectures, you might find load balancing, console proxies, security and naming services present here also.</a:t>
            </a:r>
          </a:p>
          <a:p>
            <a:pPr marL="171450" indent="-171450">
              <a:buFont typeface="Arial" pitchFamily="34" charset="0"/>
              <a:buChar char="•"/>
            </a:pPr>
            <a:r>
              <a:rPr lang="en-IN" dirty="0"/>
              <a:t>The logic tier would provide the intelligence and control functionality for our cloud. This tier would house orchestration (workflow for complex tasks), scheduling (determining mapping of jobs to resources), policy (quotas and such) , image registry (metadata about instance images), logging (events and metering).</a:t>
            </a:r>
          </a:p>
          <a:p>
            <a:pPr marL="171450" indent="-171450">
              <a:buFont typeface="Arial" pitchFamily="34" charset="0"/>
              <a:buChar char="•"/>
            </a:pPr>
            <a:r>
              <a:rPr lang="en-IN" dirty="0"/>
              <a:t>There will need to integration functions within the architecture. It is assumed that most service providers will already have a customer identity and billing systems. Any cloud architecture would need to integrate with these systems.</a:t>
            </a:r>
          </a:p>
          <a:p>
            <a:pPr marL="171450" indent="-171450">
              <a:buFont typeface="Arial" pitchFamily="34" charset="0"/>
              <a:buChar char="•"/>
            </a:pPr>
            <a:r>
              <a:rPr lang="en-IN" dirty="0"/>
              <a:t>As with any complex environment, we will need a management tier to operate the environment. This should include an API to access the cloud administration features as well as some forms of monitoring. It is likely that the monitoring functionality will take the form of integration into an existing tool. While I’ve highlighted monitoring and an admin API for our fictional provider, in a more complete architecture you would see a vast array of operational support functions like provisioning and configuration management.</a:t>
            </a:r>
          </a:p>
          <a:p>
            <a:pPr marL="0" indent="0">
              <a:buFont typeface="Arial" pitchFamily="34" charset="0"/>
              <a:buNone/>
            </a:pPr>
            <a:r>
              <a:rPr lang="en-IN" dirty="0"/>
              <a:t>Finally, since this is a compute cloud, we will need actual compute, network and storage resources to provide to our customers. This tier provides these services, whether they be servers, network switches, network attached storage or other resources.</a:t>
            </a:r>
          </a:p>
        </p:txBody>
      </p:sp>
      <p:sp>
        <p:nvSpPr>
          <p:cNvPr id="4" name="Slide Number Placeholder 3"/>
          <p:cNvSpPr>
            <a:spLocks noGrp="1"/>
          </p:cNvSpPr>
          <p:nvPr>
            <p:ph type="sldNum" sz="quarter" idx="10"/>
          </p:nvPr>
        </p:nvSpPr>
        <p:spPr/>
        <p:txBody>
          <a:bodyPr/>
          <a:lstStyle/>
          <a:p>
            <a:fld id="{CC730C39-99D9-C84D-8187-0234EA0F91F5}" type="slidenum">
              <a:rPr lang="en-US" smtClean="0"/>
              <a:t>7</a:t>
            </a:fld>
            <a:endParaRPr lang="en-US"/>
          </a:p>
        </p:txBody>
      </p:sp>
    </p:spTree>
    <p:extLst>
      <p:ext uri="{BB962C8B-B14F-4D97-AF65-F5344CB8AC3E}">
        <p14:creationId xmlns:p14="http://schemas.microsoft.com/office/powerpoint/2010/main" val="268794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IN" dirty="0"/>
              <a:t>Most</a:t>
            </a:r>
            <a:r>
              <a:rPr lang="en-IN" baseline="0" dirty="0"/>
              <a:t> OpenStack services are covered, the one potential gap is in the billing section, where Telemetry helps, but does not provide a complete billing integration answer</a:t>
            </a:r>
          </a:p>
          <a:p>
            <a:pPr marL="0" indent="0">
              <a:buFont typeface="Arial" pitchFamily="34" charset="0"/>
              <a:buNone/>
            </a:pPr>
            <a:endParaRPr lang="en-IN" baseline="0" dirty="0"/>
          </a:p>
          <a:p>
            <a:pPr marL="0" indent="0">
              <a:buFont typeface="Arial" pitchFamily="34" charset="0"/>
              <a:buNone/>
            </a:pPr>
            <a:r>
              <a:rPr lang="en-IN" baseline="0" dirty="0"/>
              <a:t>There is also no real “portal/catalog” interface, though Horizon may address this in future releases</a:t>
            </a:r>
            <a:endParaRPr lang="en-IN" dirty="0"/>
          </a:p>
        </p:txBody>
      </p:sp>
      <p:sp>
        <p:nvSpPr>
          <p:cNvPr id="4" name="Slide Number Placeholder 3"/>
          <p:cNvSpPr>
            <a:spLocks noGrp="1"/>
          </p:cNvSpPr>
          <p:nvPr>
            <p:ph type="sldNum" sz="quarter" idx="10"/>
          </p:nvPr>
        </p:nvSpPr>
        <p:spPr/>
        <p:txBody>
          <a:bodyPr/>
          <a:lstStyle/>
          <a:p>
            <a:fld id="{CC730C39-99D9-C84D-8187-0234EA0F91F5}" type="slidenum">
              <a:rPr lang="en-US" smtClean="0"/>
              <a:t>8</a:t>
            </a:fld>
            <a:endParaRPr lang="en-US"/>
          </a:p>
        </p:txBody>
      </p:sp>
    </p:spTree>
    <p:extLst>
      <p:ext uri="{BB962C8B-B14F-4D97-AF65-F5344CB8AC3E}">
        <p14:creationId xmlns:p14="http://schemas.microsoft.com/office/powerpoint/2010/main" val="388154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happened when we create</a:t>
            </a:r>
            <a:r>
              <a:rPr lang="en-US" baseline="0" dirty="0"/>
              <a:t> a VM? </a:t>
            </a:r>
          </a:p>
          <a:p>
            <a:endParaRPr lang="en-US" baseline="0" dirty="0"/>
          </a:p>
          <a:p>
            <a:r>
              <a:rPr lang="en-US" dirty="0"/>
              <a:t>OpenStack</a:t>
            </a:r>
            <a:r>
              <a:rPr lang="en-US" baseline="0" dirty="0"/>
              <a:t> is a messaging system that uses</a:t>
            </a:r>
            <a:r>
              <a:rPr lang="en-US" dirty="0"/>
              <a:t> API’s,</a:t>
            </a:r>
            <a:r>
              <a:rPr lang="en-US" baseline="0" dirty="0"/>
              <a:t> Databases and Tokens</a:t>
            </a: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10</a:t>
            </a:fld>
            <a:endParaRPr lang="en-US" dirty="0"/>
          </a:p>
        </p:txBody>
      </p:sp>
    </p:spTree>
    <p:extLst>
      <p:ext uri="{BB962C8B-B14F-4D97-AF65-F5344CB8AC3E}">
        <p14:creationId xmlns:p14="http://schemas.microsoft.com/office/powerpoint/2010/main" val="249227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End users can interact through a common web interface (Horizon) or directly to each service through their API</a:t>
            </a:r>
          </a:p>
          <a:p>
            <a:pPr marL="171450" indent="-171450">
              <a:buFont typeface="Arial" panose="020B0604020202020204" pitchFamily="34" charset="0"/>
              <a:buChar char="•"/>
            </a:pPr>
            <a:r>
              <a:rPr lang="en-US" dirty="0"/>
              <a:t>All services authenticate through a common source (facilitated through keystone)</a:t>
            </a:r>
          </a:p>
          <a:p>
            <a:pPr marL="171450" indent="-171450">
              <a:buFont typeface="Arial" panose="020B0604020202020204" pitchFamily="34" charset="0"/>
              <a:buChar char="•"/>
            </a:pPr>
            <a:r>
              <a:rPr lang="en-US" dirty="0"/>
              <a:t>Individual services interact with each other through their public APIs (except where privileged administrator commands are necessary)</a:t>
            </a:r>
          </a:p>
          <a:p>
            <a:pPr marL="171450" indent="-171450">
              <a:buFont typeface="Arial" panose="020B0604020202020204" pitchFamily="34" charset="0"/>
              <a:buChar char="•"/>
            </a:pPr>
            <a:r>
              <a:rPr lang="en-US" dirty="0"/>
              <a:t>In the sections below, we'll delve into the architecture for each of the services.</a:t>
            </a:r>
          </a:p>
          <a:p>
            <a:pPr marL="171450" marR="0" indent="-171450" algn="l" defTabSz="6094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OpenStack</a:t>
            </a:r>
            <a:r>
              <a:rPr lang="en-US" baseline="0" dirty="0"/>
              <a:t> is a dynamic distributed system of distributed systems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11</a:t>
            </a:fld>
            <a:endParaRPr lang="en-US"/>
          </a:p>
        </p:txBody>
      </p:sp>
    </p:spTree>
    <p:extLst>
      <p:ext uri="{BB962C8B-B14F-4D97-AF65-F5344CB8AC3E}">
        <p14:creationId xmlns:p14="http://schemas.microsoft.com/office/powerpoint/2010/main" val="293954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web applications, the architecture is fairly simple:</a:t>
            </a:r>
          </a:p>
          <a:p>
            <a:r>
              <a:rPr lang="en-US" dirty="0"/>
              <a:t>Horizon is usually deployed via </a:t>
            </a:r>
            <a:r>
              <a:rPr lang="en-US" dirty="0" err="1"/>
              <a:t>mod_wsgi</a:t>
            </a:r>
            <a:r>
              <a:rPr lang="en-US" dirty="0"/>
              <a:t> in Apache. (</a:t>
            </a:r>
            <a:r>
              <a:rPr lang="en-US" dirty="0" err="1"/>
              <a:t>mod_wsgi</a:t>
            </a:r>
            <a:r>
              <a:rPr lang="en-US" dirty="0"/>
              <a:t> is a simple to use Apache module which can host any Python application that supports the Python WSGI interface.)</a:t>
            </a:r>
          </a:p>
          <a:p>
            <a:r>
              <a:rPr lang="en-US" dirty="0"/>
              <a:t>The code itself is separated into a reusable python module with most of the logic (interactions with various </a:t>
            </a:r>
            <a:r>
              <a:rPr lang="en-US" dirty="0" err="1"/>
              <a:t>OpenStack</a:t>
            </a:r>
            <a:r>
              <a:rPr lang="en-US" dirty="0"/>
              <a:t> APIs) and presentation (to make it easily customizable for different sites).</a:t>
            </a:r>
          </a:p>
          <a:p>
            <a:endParaRPr lang="en-US" dirty="0"/>
          </a:p>
          <a:p>
            <a:r>
              <a:rPr lang="en-US" dirty="0"/>
              <a:t>A database (configurable as to which one) which relies mostly on the other services for data. It also stores very little data of its own.</a:t>
            </a:r>
          </a:p>
          <a:p>
            <a:endParaRPr lang="en-US" dirty="0"/>
          </a:p>
          <a:p>
            <a:r>
              <a:rPr lang="en-US" dirty="0"/>
              <a:t>From a network architecture point of view, this service will need to be customer accessible as well as be able to talk to each service's public APIs. If you wish to use the administrator functionality (i.e. for other services), it will also need connectivity to their admin API endpoints (which should be non-customer accessible).</a:t>
            </a:r>
          </a:p>
          <a:p>
            <a:endParaRPr lang="en-US" dirty="0"/>
          </a:p>
        </p:txBody>
      </p:sp>
      <p:sp>
        <p:nvSpPr>
          <p:cNvPr id="4" name="Slide Number Placeholder 3"/>
          <p:cNvSpPr>
            <a:spLocks noGrp="1"/>
          </p:cNvSpPr>
          <p:nvPr>
            <p:ph type="sldNum" sz="quarter" idx="10"/>
          </p:nvPr>
        </p:nvSpPr>
        <p:spPr/>
        <p:txBody>
          <a:bodyPr/>
          <a:lstStyle/>
          <a:p>
            <a:fld id="{CC730C39-99D9-C84D-8187-0234EA0F91F5}" type="slidenum">
              <a:rPr lang="en-US" smtClean="0"/>
              <a:t>12</a:t>
            </a:fld>
            <a:endParaRPr lang="en-US"/>
          </a:p>
        </p:txBody>
      </p:sp>
    </p:spTree>
    <p:extLst>
      <p:ext uri="{BB962C8B-B14F-4D97-AF65-F5344CB8AC3E}">
        <p14:creationId xmlns:p14="http://schemas.microsoft.com/office/powerpoint/2010/main" val="3398356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 name="Picture 2055" descr="色条 拷贝"/>
          <p:cNvPicPr>
            <a:picLocks noChangeAspect="1" noChangeArrowheads="1"/>
          </p:cNvPicPr>
          <p:nvPr userDrawn="1"/>
        </p:nvPicPr>
        <p:blipFill>
          <a:blip r:embed="rId2" cstate="print"/>
          <a:srcRect/>
          <a:stretch>
            <a:fillRect/>
          </a:stretch>
        </p:blipFill>
        <p:spPr bwMode="auto">
          <a:xfrm>
            <a:off x="0" y="1125148"/>
            <a:ext cx="9144000" cy="2775347"/>
          </a:xfrm>
          <a:prstGeom prst="rect">
            <a:avLst/>
          </a:prstGeom>
          <a:noFill/>
          <a:ln w="9525">
            <a:noFill/>
            <a:miter lim="800000"/>
            <a:headEnd/>
            <a:tailEnd/>
          </a:ln>
        </p:spPr>
      </p:pic>
      <p:sp>
        <p:nvSpPr>
          <p:cNvPr id="5" name="Text Box 16"/>
          <p:cNvSpPr txBox="1">
            <a:spLocks noChangeArrowheads="1"/>
          </p:cNvSpPr>
          <p:nvPr userDrawn="1"/>
        </p:nvSpPr>
        <p:spPr bwMode="auto">
          <a:xfrm>
            <a:off x="7441060" y="4691709"/>
            <a:ext cx="1234632" cy="246221"/>
          </a:xfrm>
          <a:prstGeom prst="rect">
            <a:avLst/>
          </a:prstGeom>
          <a:noFill/>
          <a:ln>
            <a:noFill/>
          </a:ln>
          <a:extLst/>
        </p:spPr>
        <p:txBody>
          <a:bodyPr wrap="none" lIns="91426" tIns="45713" rIns="91426" bIns="45713">
            <a:spAutoFit/>
          </a:bodyPr>
          <a:lstStyle>
            <a:lvl1pPr eaLnBrk="0" hangingPunct="0">
              <a:defRPr>
                <a:solidFill>
                  <a:schemeClr val="tx1"/>
                </a:solidFill>
                <a:latin typeface="Arial" pitchFamily="34" charset="0"/>
                <a:ea typeface="华文细黑" pitchFamily="2" charset="-122"/>
              </a:defRPr>
            </a:lvl1pPr>
            <a:lvl2pPr marL="742950" indent="-285750" eaLnBrk="0" hangingPunct="0">
              <a:defRPr>
                <a:solidFill>
                  <a:schemeClr val="tx1"/>
                </a:solidFill>
                <a:latin typeface="Arial" pitchFamily="34" charset="0"/>
                <a:ea typeface="华文细黑" pitchFamily="2" charset="-122"/>
              </a:defRPr>
            </a:lvl2pPr>
            <a:lvl3pPr marL="1143000" indent="-228600" eaLnBrk="0" hangingPunct="0">
              <a:defRPr>
                <a:solidFill>
                  <a:schemeClr val="tx1"/>
                </a:solidFill>
                <a:latin typeface="Arial" pitchFamily="34" charset="0"/>
                <a:ea typeface="华文细黑" pitchFamily="2" charset="-122"/>
              </a:defRPr>
            </a:lvl3pPr>
            <a:lvl4pPr marL="1600200" indent="-228600" eaLnBrk="0" hangingPunct="0">
              <a:defRPr>
                <a:solidFill>
                  <a:schemeClr val="tx1"/>
                </a:solidFill>
                <a:latin typeface="Arial" pitchFamily="34" charset="0"/>
                <a:ea typeface="华文细黑" pitchFamily="2" charset="-122"/>
              </a:defRPr>
            </a:lvl4pPr>
            <a:lvl5pPr marL="2057400" indent="-228600" eaLnBrk="0" hangingPunct="0">
              <a:defRPr>
                <a:solidFill>
                  <a:schemeClr val="tx1"/>
                </a:solidFill>
                <a:latin typeface="Arial" pitchFamily="34" charset="0"/>
                <a:ea typeface="华文细黑" pitchFamily="2" charset="-122"/>
              </a:defRPr>
            </a:lvl5pPr>
            <a:lvl6pPr marL="2514600" indent="-228600" eaLnBrk="0" fontAlgn="base" hangingPunct="0">
              <a:spcBef>
                <a:spcPct val="0"/>
              </a:spcBef>
              <a:spcAft>
                <a:spcPct val="0"/>
              </a:spcAft>
              <a:defRPr>
                <a:solidFill>
                  <a:schemeClr val="tx1"/>
                </a:solidFill>
                <a:latin typeface="Arial" pitchFamily="34" charset="0"/>
                <a:ea typeface="华文细黑" pitchFamily="2" charset="-122"/>
              </a:defRPr>
            </a:lvl6pPr>
            <a:lvl7pPr marL="2971800" indent="-228600" eaLnBrk="0" fontAlgn="base" hangingPunct="0">
              <a:spcBef>
                <a:spcPct val="0"/>
              </a:spcBef>
              <a:spcAft>
                <a:spcPct val="0"/>
              </a:spcAft>
              <a:defRPr>
                <a:solidFill>
                  <a:schemeClr val="tx1"/>
                </a:solidFill>
                <a:latin typeface="Arial" pitchFamily="34" charset="0"/>
                <a:ea typeface="华文细黑" pitchFamily="2" charset="-122"/>
              </a:defRPr>
            </a:lvl7pPr>
            <a:lvl8pPr marL="3429000" indent="-228600" eaLnBrk="0" fontAlgn="base" hangingPunct="0">
              <a:spcBef>
                <a:spcPct val="0"/>
              </a:spcBef>
              <a:spcAft>
                <a:spcPct val="0"/>
              </a:spcAft>
              <a:defRPr>
                <a:solidFill>
                  <a:schemeClr val="tx1"/>
                </a:solidFill>
                <a:latin typeface="Arial" pitchFamily="34" charset="0"/>
                <a:ea typeface="华文细黑" pitchFamily="2" charset="-122"/>
              </a:defRPr>
            </a:lvl8pPr>
            <a:lvl9pPr marL="3886200" indent="-228600" eaLnBrk="0" fontAlgn="base" hangingPunct="0">
              <a:spcBef>
                <a:spcPct val="0"/>
              </a:spcBef>
              <a:spcAft>
                <a:spcPct val="0"/>
              </a:spcAft>
              <a:defRPr>
                <a:solidFill>
                  <a:schemeClr val="tx1"/>
                </a:solidFill>
                <a:latin typeface="Arial" pitchFamily="34" charset="0"/>
                <a:ea typeface="华文细黑" pitchFamily="2" charset="-122"/>
              </a:defRPr>
            </a:lvl9pPr>
          </a:lstStyle>
          <a:p>
            <a:pPr algn="r" eaLnBrk="1" fontAlgn="base" hangingPunct="1">
              <a:spcBef>
                <a:spcPct val="0"/>
              </a:spcBef>
              <a:spcAft>
                <a:spcPct val="0"/>
              </a:spcAft>
              <a:defRPr/>
            </a:pPr>
            <a:r>
              <a:rPr lang="en-US" altLang="zh-CN" sz="1000" dirty="0">
                <a:solidFill>
                  <a:srgbClr val="000000"/>
                </a:solidFill>
              </a:rPr>
              <a:t>© CHINAUNICOM</a:t>
            </a:r>
          </a:p>
        </p:txBody>
      </p:sp>
      <p:grpSp>
        <p:nvGrpSpPr>
          <p:cNvPr id="6" name="Group 31"/>
          <p:cNvGrpSpPr>
            <a:grpSpLocks/>
          </p:cNvGrpSpPr>
          <p:nvPr userDrawn="1"/>
        </p:nvGrpSpPr>
        <p:grpSpPr bwMode="auto">
          <a:xfrm>
            <a:off x="560390" y="4786312"/>
            <a:ext cx="287337" cy="215504"/>
            <a:chOff x="3742" y="3113"/>
            <a:chExt cx="136" cy="136"/>
          </a:xfrm>
        </p:grpSpPr>
        <p:sp>
          <p:nvSpPr>
            <p:cNvPr id="7" name="AutoShape 32"/>
            <p:cNvSpPr>
              <a:spLocks noChangeArrowheads="1"/>
            </p:cNvSpPr>
            <p:nvPr/>
          </p:nvSpPr>
          <p:spPr bwMode="auto">
            <a:xfrm>
              <a:off x="3742" y="3113"/>
              <a:ext cx="136" cy="136"/>
            </a:xfrm>
            <a:prstGeom prst="star4">
              <a:avLst>
                <a:gd name="adj" fmla="val 12500"/>
              </a:avLst>
            </a:prstGeom>
            <a:gradFill rotWithShape="1">
              <a:gsLst>
                <a:gs pos="0">
                  <a:schemeClr val="bg1"/>
                </a:gs>
                <a:gs pos="100000">
                  <a:schemeClr val="bg1">
                    <a:alpha val="0"/>
                  </a:schemeClr>
                </a:gs>
              </a:gsLst>
              <a:path path="shape">
                <a:fillToRect l="50000" t="50000" r="50000" b="50000"/>
              </a:path>
            </a:gradFill>
            <a:ln w="9525">
              <a:noFill/>
              <a:miter lim="800000"/>
              <a:headEnd/>
              <a:tailEnd/>
            </a:ln>
          </p:spPr>
          <p:txBody>
            <a:bodyPr wrap="none" anchor="ctr"/>
            <a:lstStyle/>
            <a:p>
              <a:pPr fontAlgn="base">
                <a:spcBef>
                  <a:spcPct val="0"/>
                </a:spcBef>
                <a:spcAft>
                  <a:spcPct val="0"/>
                </a:spcAft>
              </a:pPr>
              <a:endParaRPr lang="zh-CN" altLang="en-US">
                <a:solidFill>
                  <a:srgbClr val="000000"/>
                </a:solidFill>
                <a:latin typeface="Arial" pitchFamily="34" charset="0"/>
                <a:ea typeface="华文细黑" pitchFamily="2" charset="-122"/>
              </a:endParaRPr>
            </a:p>
          </p:txBody>
        </p:sp>
        <p:sp>
          <p:nvSpPr>
            <p:cNvPr id="8" name="AutoShape 33"/>
            <p:cNvSpPr>
              <a:spLocks noChangeArrowheads="1"/>
            </p:cNvSpPr>
            <p:nvPr/>
          </p:nvSpPr>
          <p:spPr bwMode="auto">
            <a:xfrm rot="1800000">
              <a:off x="3742" y="3134"/>
              <a:ext cx="136" cy="91"/>
            </a:xfrm>
            <a:prstGeom prst="star4">
              <a:avLst>
                <a:gd name="adj" fmla="val 8824"/>
              </a:avLst>
            </a:prstGeom>
            <a:gradFill rotWithShape="1">
              <a:gsLst>
                <a:gs pos="0">
                  <a:schemeClr val="bg1"/>
                </a:gs>
                <a:gs pos="100000">
                  <a:schemeClr val="bg1">
                    <a:alpha val="0"/>
                  </a:schemeClr>
                </a:gs>
              </a:gsLst>
              <a:path path="shape">
                <a:fillToRect l="50000" t="50000" r="50000" b="50000"/>
              </a:path>
            </a:gradFill>
            <a:ln w="9525">
              <a:noFill/>
              <a:miter lim="800000"/>
              <a:headEnd/>
              <a:tailEnd/>
            </a:ln>
          </p:spPr>
          <p:txBody>
            <a:bodyPr wrap="none" anchor="ctr"/>
            <a:lstStyle/>
            <a:p>
              <a:pPr fontAlgn="base">
                <a:spcBef>
                  <a:spcPct val="0"/>
                </a:spcBef>
                <a:spcAft>
                  <a:spcPct val="0"/>
                </a:spcAft>
              </a:pPr>
              <a:endParaRPr lang="zh-CN" altLang="en-US">
                <a:solidFill>
                  <a:srgbClr val="000000"/>
                </a:solidFill>
                <a:latin typeface="Arial" pitchFamily="34" charset="0"/>
                <a:ea typeface="华文细黑" pitchFamily="2" charset="-122"/>
              </a:endParaRPr>
            </a:p>
          </p:txBody>
        </p:sp>
      </p:grpSp>
      <p:grpSp>
        <p:nvGrpSpPr>
          <p:cNvPr id="9" name="Group 34"/>
          <p:cNvGrpSpPr>
            <a:grpSpLocks/>
          </p:cNvGrpSpPr>
          <p:nvPr userDrawn="1"/>
        </p:nvGrpSpPr>
        <p:grpSpPr bwMode="auto">
          <a:xfrm>
            <a:off x="250833" y="5003008"/>
            <a:ext cx="287338" cy="215504"/>
            <a:chOff x="3742" y="3113"/>
            <a:chExt cx="136" cy="136"/>
          </a:xfrm>
        </p:grpSpPr>
        <p:sp>
          <p:nvSpPr>
            <p:cNvPr id="10" name="AutoShape 35"/>
            <p:cNvSpPr>
              <a:spLocks noChangeArrowheads="1"/>
            </p:cNvSpPr>
            <p:nvPr/>
          </p:nvSpPr>
          <p:spPr bwMode="auto">
            <a:xfrm>
              <a:off x="3742" y="3113"/>
              <a:ext cx="136" cy="136"/>
            </a:xfrm>
            <a:prstGeom prst="star4">
              <a:avLst>
                <a:gd name="adj" fmla="val 12500"/>
              </a:avLst>
            </a:prstGeom>
            <a:gradFill rotWithShape="1">
              <a:gsLst>
                <a:gs pos="0">
                  <a:schemeClr val="bg1"/>
                </a:gs>
                <a:gs pos="100000">
                  <a:schemeClr val="bg1">
                    <a:alpha val="0"/>
                  </a:schemeClr>
                </a:gs>
              </a:gsLst>
              <a:path path="shape">
                <a:fillToRect l="50000" t="50000" r="50000" b="50000"/>
              </a:path>
            </a:gradFill>
            <a:ln w="9525">
              <a:noFill/>
              <a:miter lim="800000"/>
              <a:headEnd/>
              <a:tailEnd/>
            </a:ln>
          </p:spPr>
          <p:txBody>
            <a:bodyPr wrap="none" anchor="ctr"/>
            <a:lstStyle/>
            <a:p>
              <a:pPr fontAlgn="base">
                <a:spcBef>
                  <a:spcPct val="0"/>
                </a:spcBef>
                <a:spcAft>
                  <a:spcPct val="0"/>
                </a:spcAft>
              </a:pPr>
              <a:endParaRPr lang="zh-CN" altLang="en-US">
                <a:solidFill>
                  <a:srgbClr val="000000"/>
                </a:solidFill>
                <a:latin typeface="Arial" pitchFamily="34" charset="0"/>
                <a:ea typeface="华文细黑" pitchFamily="2" charset="-122"/>
              </a:endParaRPr>
            </a:p>
          </p:txBody>
        </p:sp>
        <p:sp>
          <p:nvSpPr>
            <p:cNvPr id="11" name="AutoShape 36"/>
            <p:cNvSpPr>
              <a:spLocks noChangeArrowheads="1"/>
            </p:cNvSpPr>
            <p:nvPr/>
          </p:nvSpPr>
          <p:spPr bwMode="auto">
            <a:xfrm rot="1800000">
              <a:off x="3742" y="3134"/>
              <a:ext cx="136" cy="91"/>
            </a:xfrm>
            <a:prstGeom prst="star4">
              <a:avLst>
                <a:gd name="adj" fmla="val 8824"/>
              </a:avLst>
            </a:prstGeom>
            <a:gradFill rotWithShape="1">
              <a:gsLst>
                <a:gs pos="0">
                  <a:schemeClr val="bg1"/>
                </a:gs>
                <a:gs pos="100000">
                  <a:schemeClr val="bg1">
                    <a:alpha val="0"/>
                  </a:schemeClr>
                </a:gs>
              </a:gsLst>
              <a:path path="shape">
                <a:fillToRect l="50000" t="50000" r="50000" b="50000"/>
              </a:path>
            </a:gradFill>
            <a:ln w="9525">
              <a:noFill/>
              <a:miter lim="800000"/>
              <a:headEnd/>
              <a:tailEnd/>
            </a:ln>
          </p:spPr>
          <p:txBody>
            <a:bodyPr wrap="none" anchor="ctr"/>
            <a:lstStyle/>
            <a:p>
              <a:pPr fontAlgn="base">
                <a:spcBef>
                  <a:spcPct val="0"/>
                </a:spcBef>
                <a:spcAft>
                  <a:spcPct val="0"/>
                </a:spcAft>
              </a:pPr>
              <a:endParaRPr lang="zh-CN" altLang="en-US">
                <a:solidFill>
                  <a:srgbClr val="000000"/>
                </a:solidFill>
                <a:latin typeface="Arial" pitchFamily="34" charset="0"/>
                <a:ea typeface="华文细黑" pitchFamily="2" charset="-122"/>
              </a:endParaRPr>
            </a:p>
          </p:txBody>
        </p:sp>
      </p:grpSp>
      <p:pic>
        <p:nvPicPr>
          <p:cNvPr id="12" name="Picture 3" descr="C:\Users\vivianting\Desktop\1234131.png"/>
          <p:cNvPicPr>
            <a:picLocks noChangeAspect="1" noChangeArrowheads="1"/>
          </p:cNvPicPr>
          <p:nvPr userDrawn="1"/>
        </p:nvPicPr>
        <p:blipFill>
          <a:blip r:embed="rId3" cstate="print"/>
          <a:srcRect/>
          <a:stretch>
            <a:fillRect/>
          </a:stretch>
        </p:blipFill>
        <p:spPr bwMode="auto">
          <a:xfrm>
            <a:off x="7286625" y="161022"/>
            <a:ext cx="1487488" cy="772715"/>
          </a:xfrm>
          <a:prstGeom prst="rect">
            <a:avLst/>
          </a:prstGeom>
          <a:noFill/>
          <a:ln w="9525">
            <a:noFill/>
            <a:miter lim="800000"/>
            <a:headEnd/>
            <a:tailEnd/>
          </a:ln>
        </p:spPr>
      </p:pic>
      <p:sp>
        <p:nvSpPr>
          <p:cNvPr id="3074" name="Rectangle 2"/>
          <p:cNvSpPr>
            <a:spLocks noGrp="1" noChangeArrowheads="1"/>
          </p:cNvSpPr>
          <p:nvPr>
            <p:ph type="ctrTitle" hasCustomPrompt="1"/>
          </p:nvPr>
        </p:nvSpPr>
        <p:spPr>
          <a:xfrm>
            <a:off x="468321" y="1815666"/>
            <a:ext cx="8207375" cy="1512168"/>
          </a:xfrm>
        </p:spPr>
        <p:txBody>
          <a:bodyPr/>
          <a:lstStyle>
            <a:lvl1pPr marL="0" algn="ctr">
              <a:lnSpc>
                <a:spcPct val="150000"/>
              </a:lnSpc>
              <a:defRPr sz="4400" baseline="0">
                <a:solidFill>
                  <a:schemeClr val="bg1"/>
                </a:solidFill>
              </a:defRPr>
            </a:lvl1pPr>
          </a:lstStyle>
          <a:p>
            <a:r>
              <a:rPr lang="zh-CN" altLang="en-US" dirty="0"/>
              <a:t>主标题：雅黑</a:t>
            </a:r>
            <a:r>
              <a:rPr lang="en-US" altLang="zh-CN" dirty="0"/>
              <a:t>/44pt Arial/44pt</a:t>
            </a:r>
          </a:p>
        </p:txBody>
      </p:sp>
    </p:spTree>
    <p:extLst>
      <p:ext uri="{BB962C8B-B14F-4D97-AF65-F5344CB8AC3E}">
        <p14:creationId xmlns:p14="http://schemas.microsoft.com/office/powerpoint/2010/main" val="122832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0" presetClass="path" presetSubtype="0" repeatCount="indefinite" decel="50000" fill="hold" nodeType="withEffect">
                                  <p:stCondLst>
                                    <p:cond delay="0"/>
                                  </p:stCondLst>
                                  <p:childTnLst>
                                    <p:animMotion origin="layout" path="M 0.89948 -0.30139 C 0.81424 -0.29051 0.52691 -0.26366 0.38976 -0.23658 C 0.25243 -0.20949 0.16233 -0.17083 0.07569 -0.13843 C -0.01094 -0.10602 -0.08698 -0.06227 -0.12969 -0.04213 " pathEditMode="relative" rAng="0" ptsTypes="aaaa">
                                      <p:cBhvr>
                                        <p:cTn id="15" dur="3000" spd="-100000" fill="hold"/>
                                        <p:tgtEl>
                                          <p:spTgt spid="6"/>
                                        </p:tgtEl>
                                        <p:attrNameLst>
                                          <p:attrName>ppt_x</p:attrName>
                                          <p:attrName>ppt_y</p:attrName>
                                        </p:attrNameLst>
                                      </p:cBhvr>
                                      <p:rCtr x="-2147483648" y="-2147483648"/>
                                    </p:animMotion>
                                  </p:childTnLst>
                                </p:cTn>
                              </p:par>
                              <p:par>
                                <p:cTn id="16" presetID="26" presetClass="emph" presetSubtype="0" repeatCount="indefinite" fill="hold" nodeType="withEffect">
                                  <p:stCondLst>
                                    <p:cond delay="1200"/>
                                  </p:stCondLst>
                                  <p:childTnLst>
                                    <p:animEffect transition="out" filter="fade">
                                      <p:cBhvr>
                                        <p:cTn id="17" dur="1000" tmFilter="0, 0; .2, .5; .8, .5; 1, 0"/>
                                        <p:tgtEl>
                                          <p:spTgt spid="6"/>
                                        </p:tgtEl>
                                      </p:cBhvr>
                                    </p:animEffect>
                                    <p:animScale>
                                      <p:cBhvr>
                                        <p:cTn id="18" dur="500" autoRev="1" fill="hold"/>
                                        <p:tgtEl>
                                          <p:spTgt spid="6"/>
                                        </p:tgtEl>
                                      </p:cBhvr>
                                      <p:by x="105000" y="105000"/>
                                    </p:animScale>
                                  </p:childTnLst>
                                </p:cTn>
                              </p:par>
                              <p:par>
                                <p:cTn id="19" presetID="53" presetClass="entr" presetSubtype="0" fill="hold" nodeType="withEffect">
                                  <p:stCondLst>
                                    <p:cond delay="60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par>
                                <p:cTn id="24" presetID="0" presetClass="path" presetSubtype="0" repeatCount="indefinite" decel="50000" fill="hold" nodeType="withEffect">
                                  <p:stCondLst>
                                    <p:cond delay="600"/>
                                  </p:stCondLst>
                                  <p:childTnLst>
                                    <p:animMotion origin="layout" path="M -0.08889 -0.21574 C -0.02553 -0.2007 0.17031 -0.12593 0.29166 -0.125 C 0.41302 -0.12408 0.55329 -0.18079 0.63888 -0.21065 C 0.72447 -0.24051 0.76475 -0.27824 0.80555 -0.30463 C 0.84635 -0.33102 0.86718 -0.35602 0.88333 -0.36945 " pathEditMode="relative" rAng="0" ptsTypes="aaaaa">
                                      <p:cBhvr>
                                        <p:cTn id="25" dur="3000" fill="hold"/>
                                        <p:tgtEl>
                                          <p:spTgt spid="9"/>
                                        </p:tgtEl>
                                        <p:attrNameLst>
                                          <p:attrName>ppt_x</p:attrName>
                                          <p:attrName>ppt_y</p:attrName>
                                        </p:attrNameLst>
                                      </p:cBhvr>
                                      <p:rCtr x="-2147483648" y="-2147483648"/>
                                    </p:animMotion>
                                  </p:childTnLst>
                                </p:cTn>
                              </p:par>
                              <p:par>
                                <p:cTn id="26" presetID="26" presetClass="emph" presetSubtype="0" repeatCount="indefinite" fill="hold" nodeType="withEffect">
                                  <p:stCondLst>
                                    <p:cond delay="1700"/>
                                  </p:stCondLst>
                                  <p:childTnLst>
                                    <p:animEffect transition="out" filter="fade">
                                      <p:cBhvr>
                                        <p:cTn id="27" dur="1000" tmFilter="0, 0; .2, .5; .8, .5; 1, 0"/>
                                        <p:tgtEl>
                                          <p:spTgt spid="9"/>
                                        </p:tgtEl>
                                      </p:cBhvr>
                                    </p:animEffect>
                                    <p:animScale>
                                      <p:cBhvr>
                                        <p:cTn id="28"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5" name="页脚占位符 4"/>
          <p:cNvSpPr>
            <a:spLocks noGrp="1"/>
          </p:cNvSpPr>
          <p:nvPr>
            <p:ph type="ftr" sz="quarter" idx="11"/>
          </p:nvPr>
        </p:nvSpPr>
        <p:spPr/>
        <p:txBody>
          <a:bodyPr/>
          <a:lstStyle/>
          <a:p>
            <a:pPr defTabSz="685800"/>
            <a:endParaRPr lang="en-US">
              <a:solidFill>
                <a:prstClr val="white">
                  <a:tint val="75000"/>
                </a:prstClr>
              </a:solidFill>
            </a:endParaRPr>
          </a:p>
        </p:txBody>
      </p:sp>
      <p:sp>
        <p:nvSpPr>
          <p:cNvPr id="6" name="灯片编号占位符 5"/>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34138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6" name="页脚占位符 5"/>
          <p:cNvSpPr>
            <a:spLocks noGrp="1"/>
          </p:cNvSpPr>
          <p:nvPr>
            <p:ph type="ftr" sz="quarter" idx="11"/>
          </p:nvPr>
        </p:nvSpPr>
        <p:spPr/>
        <p:txBody>
          <a:bodyPr/>
          <a:lstStyle/>
          <a:p>
            <a:pPr defTabSz="685800"/>
            <a:endParaRPr lang="en-US">
              <a:solidFill>
                <a:prstClr val="white">
                  <a:tint val="75000"/>
                </a:prstClr>
              </a:solidFill>
            </a:endParaRPr>
          </a:p>
        </p:txBody>
      </p:sp>
      <p:sp>
        <p:nvSpPr>
          <p:cNvPr id="7" name="灯片编号占位符 6"/>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3371375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8" name="页脚占位符 7"/>
          <p:cNvSpPr>
            <a:spLocks noGrp="1"/>
          </p:cNvSpPr>
          <p:nvPr>
            <p:ph type="ftr" sz="quarter" idx="11"/>
          </p:nvPr>
        </p:nvSpPr>
        <p:spPr/>
        <p:txBody>
          <a:bodyPr/>
          <a:lstStyle/>
          <a:p>
            <a:pPr defTabSz="685800"/>
            <a:endParaRPr lang="en-US">
              <a:solidFill>
                <a:prstClr val="white">
                  <a:tint val="75000"/>
                </a:prstClr>
              </a:solidFill>
            </a:endParaRPr>
          </a:p>
        </p:txBody>
      </p:sp>
      <p:sp>
        <p:nvSpPr>
          <p:cNvPr id="9" name="灯片编号占位符 8"/>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134600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4" name="页脚占位符 3"/>
          <p:cNvSpPr>
            <a:spLocks noGrp="1"/>
          </p:cNvSpPr>
          <p:nvPr>
            <p:ph type="ftr" sz="quarter" idx="11"/>
          </p:nvPr>
        </p:nvSpPr>
        <p:spPr/>
        <p:txBody>
          <a:bodyPr/>
          <a:lstStyle/>
          <a:p>
            <a:pPr defTabSz="685800"/>
            <a:endParaRPr lang="en-US">
              <a:solidFill>
                <a:prstClr val="white">
                  <a:tint val="75000"/>
                </a:prstClr>
              </a:solidFill>
            </a:endParaRPr>
          </a:p>
        </p:txBody>
      </p:sp>
      <p:sp>
        <p:nvSpPr>
          <p:cNvPr id="5" name="灯片编号占位符 4"/>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139096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3" name="页脚占位符 2"/>
          <p:cNvSpPr>
            <a:spLocks noGrp="1"/>
          </p:cNvSpPr>
          <p:nvPr>
            <p:ph type="ftr" sz="quarter" idx="11"/>
          </p:nvPr>
        </p:nvSpPr>
        <p:spPr/>
        <p:txBody>
          <a:bodyPr/>
          <a:lstStyle/>
          <a:p>
            <a:pPr defTabSz="685800"/>
            <a:endParaRPr lang="en-US">
              <a:solidFill>
                <a:prstClr val="white">
                  <a:tint val="75000"/>
                </a:prstClr>
              </a:solidFill>
            </a:endParaRPr>
          </a:p>
        </p:txBody>
      </p:sp>
      <p:sp>
        <p:nvSpPr>
          <p:cNvPr id="4" name="灯片编号占位符 3"/>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93439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6" name="页脚占位符 5"/>
          <p:cNvSpPr>
            <a:spLocks noGrp="1"/>
          </p:cNvSpPr>
          <p:nvPr>
            <p:ph type="ftr" sz="quarter" idx="11"/>
          </p:nvPr>
        </p:nvSpPr>
        <p:spPr/>
        <p:txBody>
          <a:bodyPr/>
          <a:lstStyle/>
          <a:p>
            <a:pPr defTabSz="685800"/>
            <a:endParaRPr lang="en-US">
              <a:solidFill>
                <a:prstClr val="white">
                  <a:tint val="75000"/>
                </a:prstClr>
              </a:solidFill>
            </a:endParaRPr>
          </a:p>
        </p:txBody>
      </p:sp>
      <p:sp>
        <p:nvSpPr>
          <p:cNvPr id="7" name="灯片编号占位符 6"/>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14129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6" name="页脚占位符 5"/>
          <p:cNvSpPr>
            <a:spLocks noGrp="1"/>
          </p:cNvSpPr>
          <p:nvPr>
            <p:ph type="ftr" sz="quarter" idx="11"/>
          </p:nvPr>
        </p:nvSpPr>
        <p:spPr/>
        <p:txBody>
          <a:bodyPr/>
          <a:lstStyle/>
          <a:p>
            <a:pPr defTabSz="685800"/>
            <a:endParaRPr lang="en-US">
              <a:solidFill>
                <a:prstClr val="white">
                  <a:tint val="75000"/>
                </a:prstClr>
              </a:solidFill>
            </a:endParaRPr>
          </a:p>
        </p:txBody>
      </p:sp>
      <p:sp>
        <p:nvSpPr>
          <p:cNvPr id="7" name="灯片编号占位符 6"/>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222147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5" name="页脚占位符 4"/>
          <p:cNvSpPr>
            <a:spLocks noGrp="1"/>
          </p:cNvSpPr>
          <p:nvPr>
            <p:ph type="ftr" sz="quarter" idx="11"/>
          </p:nvPr>
        </p:nvSpPr>
        <p:spPr/>
        <p:txBody>
          <a:bodyPr/>
          <a:lstStyle/>
          <a:p>
            <a:pPr defTabSz="685800"/>
            <a:endParaRPr lang="en-US">
              <a:solidFill>
                <a:prstClr val="white">
                  <a:tint val="75000"/>
                </a:prstClr>
              </a:solidFill>
            </a:endParaRPr>
          </a:p>
        </p:txBody>
      </p:sp>
      <p:sp>
        <p:nvSpPr>
          <p:cNvPr id="6" name="灯片编号占位符 5"/>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231701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5" name="页脚占位符 4"/>
          <p:cNvSpPr>
            <a:spLocks noGrp="1"/>
          </p:cNvSpPr>
          <p:nvPr>
            <p:ph type="ftr" sz="quarter" idx="11"/>
          </p:nvPr>
        </p:nvSpPr>
        <p:spPr/>
        <p:txBody>
          <a:bodyPr/>
          <a:lstStyle/>
          <a:p>
            <a:pPr defTabSz="685800"/>
            <a:endParaRPr lang="en-US">
              <a:solidFill>
                <a:prstClr val="white">
                  <a:tint val="75000"/>
                </a:prstClr>
              </a:solidFill>
            </a:endParaRPr>
          </a:p>
        </p:txBody>
      </p:sp>
      <p:sp>
        <p:nvSpPr>
          <p:cNvPr id="6" name="灯片编号占位符 5"/>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235610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灯片编号占位符 1"/>
          <p:cNvSpPr>
            <a:spLocks noGrp="1"/>
          </p:cNvSpPr>
          <p:nvPr>
            <p:ph type="sldNum" sz="quarter" idx="4"/>
          </p:nvPr>
        </p:nvSpPr>
        <p:spPr bwMode="auto">
          <a:xfrm>
            <a:off x="8244408" y="4803998"/>
            <a:ext cx="540000" cy="216000"/>
          </a:xfrm>
          <a:prstGeom prst="rect">
            <a:avLst/>
          </a:prstGeom>
          <a:ln>
            <a:miter lim="800000"/>
            <a:headEnd/>
            <a:tailEnd/>
          </a:ln>
        </p:spPr>
        <p:txBody>
          <a:bodyPr/>
          <a:lstStyle>
            <a:lvl1pPr algn="ctr">
              <a:lnSpc>
                <a:spcPct val="100000"/>
              </a:lnSpc>
              <a:defRPr b="1"/>
            </a:lvl1p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234985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4pPr marL="1074549" indent="0">
              <a:buNone/>
              <a:defRPr/>
            </a:lvl4pPr>
            <a:lvl5pPr marL="1434848" indent="0">
              <a:buNone/>
              <a:defRPr/>
            </a:lvl5pPr>
          </a:lstStyle>
          <a:p>
            <a:pPr lvl="0"/>
            <a:r>
              <a:rPr lang="zh-CN" altLang="en-US"/>
              <a:t>单击此处编辑母版文本样式</a:t>
            </a:r>
          </a:p>
          <a:p>
            <a:pPr lvl="1"/>
            <a:r>
              <a:rPr lang="zh-CN" altLang="en-US"/>
              <a:t>第二级</a:t>
            </a:r>
          </a:p>
          <a:p>
            <a:pPr lvl="2"/>
            <a:r>
              <a:rPr lang="zh-CN" altLang="en-US"/>
              <a:t>第三级</a:t>
            </a:r>
          </a:p>
        </p:txBody>
      </p:sp>
      <p:sp>
        <p:nvSpPr>
          <p:cNvPr id="6" name="灯片编号占位符 1"/>
          <p:cNvSpPr>
            <a:spLocks noGrp="1"/>
          </p:cNvSpPr>
          <p:nvPr>
            <p:ph type="sldNum" sz="quarter" idx="4"/>
          </p:nvPr>
        </p:nvSpPr>
        <p:spPr bwMode="auto">
          <a:xfrm>
            <a:off x="8316416" y="4840002"/>
            <a:ext cx="396000" cy="216000"/>
          </a:xfrm>
          <a:prstGeom prst="rect">
            <a:avLst/>
          </a:prstGeom>
          <a:ln>
            <a:miter lim="800000"/>
            <a:headEnd/>
            <a:tailEnd/>
          </a:ln>
        </p:spPr>
        <p:txBody>
          <a:bodyPr/>
          <a:lstStyle>
            <a:lvl1pPr algn="ctr">
              <a:lnSpc>
                <a:spcPct val="100000"/>
              </a:lnSpc>
              <a:defRPr b="1"/>
            </a:lvl1p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3618384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lvl1pPr algn="ctr">
              <a:defRPr/>
            </a:lvl1p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1469998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2" name="Picture 10" descr="C:\Users\vivianting\Desktop\未标题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6690" y="3964789"/>
            <a:ext cx="1357312"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bwMode="auto">
          <a:xfrm>
            <a:off x="0" y="716756"/>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923925" cy="6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0775" y="39291"/>
            <a:ext cx="13795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p:cNvSpPr>
          <p:nvPr>
            <p:ph type="dt" sz="half" idx="10"/>
          </p:nvPr>
        </p:nvSpPr>
        <p:spPr>
          <a:xfrm>
            <a:off x="457200" y="4767270"/>
            <a:ext cx="2133600" cy="273844"/>
          </a:xfrm>
          <a:prstGeom prst="rect">
            <a:avLst/>
          </a:prstGeom>
        </p:spPr>
        <p:txBody>
          <a:bodyPr/>
          <a:lstStyle>
            <a:lvl1pPr fontAlgn="auto">
              <a:spcBef>
                <a:spcPts val="0"/>
              </a:spcBef>
              <a:spcAft>
                <a:spcPts val="0"/>
              </a:spcAft>
              <a:defRPr>
                <a:ea typeface="+mn-ea"/>
              </a:defRPr>
            </a:lvl1pPr>
          </a:lstStyle>
          <a:p>
            <a:pPr>
              <a:defRPr/>
            </a:pPr>
            <a:fld id="{3E1A890F-AEB3-4B1D-97CA-467CAF87D98A}" type="datetime1">
              <a:rPr lang="zh-CN" altLang="en-US"/>
              <a:pPr>
                <a:defRPr/>
              </a:pPr>
              <a:t>2017-4-8</a:t>
            </a:fld>
            <a:endParaRPr lang="en-US" altLang="zh-CN"/>
          </a:p>
        </p:txBody>
      </p:sp>
      <p:sp>
        <p:nvSpPr>
          <p:cNvPr id="7" name="页脚占位符 2"/>
          <p:cNvSpPr>
            <a:spLocks noGrp="1"/>
          </p:cNvSpPr>
          <p:nvPr>
            <p:ph type="ftr" sz="quarter" idx="11"/>
          </p:nvPr>
        </p:nvSpPr>
        <p:spPr>
          <a:xfrm>
            <a:off x="3124200" y="4767270"/>
            <a:ext cx="2895600" cy="273844"/>
          </a:xfrm>
          <a:prstGeom prst="rect">
            <a:avLst/>
          </a:prstGeom>
        </p:spPr>
        <p:txBody>
          <a:bodyPr/>
          <a:lstStyle>
            <a:lvl1pPr fontAlgn="auto">
              <a:spcBef>
                <a:spcPts val="0"/>
              </a:spcBef>
              <a:spcAft>
                <a:spcPts val="0"/>
              </a:spcAft>
              <a:defRPr>
                <a:ea typeface="+mn-ea"/>
              </a:defRPr>
            </a:lvl1pPr>
          </a:lstStyle>
          <a:p>
            <a:pPr>
              <a:defRPr/>
            </a:pPr>
            <a:endParaRPr lang="en-US" altLang="zh-CN"/>
          </a:p>
        </p:txBody>
      </p:sp>
      <p:sp>
        <p:nvSpPr>
          <p:cNvPr id="8" name="灯片编号占位符 3"/>
          <p:cNvSpPr>
            <a:spLocks noGrp="1"/>
          </p:cNvSpPr>
          <p:nvPr>
            <p:ph type="sldNum" sz="quarter" idx="12"/>
          </p:nvPr>
        </p:nvSpPr>
        <p:spPr/>
        <p:txBody>
          <a:bodyPr/>
          <a:lstStyle>
            <a:lvl1pPr fontAlgn="auto">
              <a:spcBef>
                <a:spcPts val="0"/>
              </a:spcBef>
              <a:spcAft>
                <a:spcPts val="0"/>
              </a:spcAft>
              <a:defRPr>
                <a:ea typeface="+mn-ea"/>
              </a:defRPr>
            </a:lvl1pPr>
          </a:lstStyle>
          <a:p>
            <a:pPr>
              <a:defRPr/>
            </a:pPr>
            <a:fld id="{E1672D7F-055E-4F44-AD3C-F4C5040F603A}" type="slidenum">
              <a:rPr lang="zh-CN" altLang="en-US"/>
              <a:pPr>
                <a:defRPr/>
              </a:pPr>
              <a:t>‹#›</a:t>
            </a:fld>
            <a:endParaRPr lang="en-US" altLang="zh-CN"/>
          </a:p>
        </p:txBody>
      </p:sp>
    </p:spTree>
    <p:extLst>
      <p:ext uri="{BB962C8B-B14F-4D97-AF65-F5344CB8AC3E}">
        <p14:creationId xmlns:p14="http://schemas.microsoft.com/office/powerpoint/2010/main" val="3445070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0"/>
          </p:nvPr>
        </p:nvSpPr>
        <p:spPr>
          <a:xfrm>
            <a:off x="2011680" y="4800599"/>
            <a:ext cx="6400800" cy="54864"/>
          </a:xfrm>
          <a:prstGeom prst="rect">
            <a:avLst/>
          </a:prstGeom>
        </p:spPr>
        <p:txBody>
          <a:bodyPr/>
          <a:lstStyle/>
          <a:p>
            <a:r>
              <a:rPr lang="en-US" kern="100" cap="none" spc="15">
                <a:solidFill>
                  <a:srgbClr val="777777"/>
                </a:solidFill>
                <a:cs typeface="Helvetica"/>
              </a:rPr>
              <a:t>RACKSPACE</a:t>
            </a:r>
            <a:r>
              <a:rPr lang="en-US" b="0" kern="100" cap="none" spc="15">
                <a:solidFill>
                  <a:srgbClr val="777777"/>
                </a:solidFill>
                <a:cs typeface="Helvetica"/>
              </a:rPr>
              <a:t>®</a:t>
            </a:r>
            <a:r>
              <a:rPr lang="en-US" kern="100" cap="none" spc="15">
                <a:solidFill>
                  <a:srgbClr val="777777"/>
                </a:solidFill>
                <a:cs typeface="Helvetica"/>
              </a:rPr>
              <a:t> HOSTING</a:t>
            </a:r>
            <a:r>
              <a:rPr lang="en-US" b="0" kern="100" cap="none" spc="15">
                <a:solidFill>
                  <a:srgbClr val="777777"/>
                </a:solidFill>
                <a:cs typeface="Helvetica"/>
              </a:rPr>
              <a:t>    |    </a:t>
            </a:r>
            <a:r>
              <a:rPr lang="en-US" kern="100" cap="none" spc="15">
                <a:solidFill>
                  <a:srgbClr val="777777"/>
                </a:solidFill>
                <a:cs typeface="Helvetica"/>
              </a:rPr>
              <a:t>WWW.RACKSPACE.COM </a:t>
            </a:r>
            <a:endParaRPr lang="en-US" kern="100" cap="none" spc="15" dirty="0">
              <a:solidFill>
                <a:srgbClr val="777777"/>
              </a:solidFill>
              <a:cs typeface="Helvetica"/>
            </a:endParaRPr>
          </a:p>
        </p:txBody>
      </p:sp>
      <p:sp>
        <p:nvSpPr>
          <p:cNvPr id="7" name="Slide Number Placeholder 6"/>
          <p:cNvSpPr>
            <a:spLocks noGrp="1"/>
          </p:cNvSpPr>
          <p:nvPr>
            <p:ph type="sldNum" sz="quarter" idx="11"/>
          </p:nvPr>
        </p:nvSpPr>
        <p:spPr>
          <a:xfrm>
            <a:off x="8503920" y="4738878"/>
            <a:ext cx="182880" cy="137160"/>
          </a:xfrm>
          <a:prstGeom prst="rect">
            <a:avLst/>
          </a:prstGeom>
        </p:spPr>
        <p:txBody>
          <a:bodyPr/>
          <a:lstStyle/>
          <a:p>
            <a:fld id="{F7B308D7-9E65-0248-B131-BDA2090177FC}" type="slidenum">
              <a:rPr lang="en-US" smtClean="0"/>
              <a:pPr/>
              <a:t>‹#›</a:t>
            </a:fld>
            <a:endParaRPr lang="en-US" dirty="0"/>
          </a:p>
        </p:txBody>
      </p:sp>
      <p:sp>
        <p:nvSpPr>
          <p:cNvPr id="8" name="Title 7"/>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486439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7264" y="892495"/>
            <a:ext cx="4318536" cy="3702128"/>
          </a:xfrm>
        </p:spPr>
        <p:txBody>
          <a:bodyPr/>
          <a:lstStyle>
            <a:lvl1pPr>
              <a:defRPr sz="1800"/>
            </a:lvl1pPr>
            <a:lvl2pPr>
              <a:defRPr sz="165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2495"/>
            <a:ext cx="4038600" cy="3702128"/>
          </a:xfrm>
        </p:spPr>
        <p:txBody>
          <a:bodyPr/>
          <a:lstStyle>
            <a:lvl1pPr>
              <a:defRPr sz="1800"/>
            </a:lvl1pPr>
            <a:lvl2pPr>
              <a:defRPr sz="165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F75A7E06-9DA1-D74E-ADE4-4EF38BD15B4D}" type="datetimeFigureOut">
              <a:rPr lang="en-US" smtClean="0"/>
              <a:t>4/8/2017</a:t>
            </a:fld>
            <a:endParaRPr lang="en-US"/>
          </a:p>
        </p:txBody>
      </p:sp>
      <p:sp>
        <p:nvSpPr>
          <p:cNvPr id="6" name="Footer Placeholder 5"/>
          <p:cNvSpPr>
            <a:spLocks noGrp="1"/>
          </p:cNvSpPr>
          <p:nvPr>
            <p:ph type="ftr" sz="quarter" idx="11"/>
          </p:nvPr>
        </p:nvSpPr>
        <p:spPr>
          <a:xfrm>
            <a:off x="3124200" y="4767264"/>
            <a:ext cx="2514010" cy="273844"/>
          </a:xfrm>
          <a:prstGeom prst="rect">
            <a:avLst/>
          </a:prstGeom>
        </p:spPr>
        <p:txBody>
          <a:bodyPr/>
          <a:lstStyle/>
          <a:p>
            <a:endParaRPr lang="en-US"/>
          </a:p>
        </p:txBody>
      </p:sp>
    </p:spTree>
    <p:extLst>
      <p:ext uri="{BB962C8B-B14F-4D97-AF65-F5344CB8AC3E}">
        <p14:creationId xmlns:p14="http://schemas.microsoft.com/office/powerpoint/2010/main" val="27476424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5" name="页脚占位符 4"/>
          <p:cNvSpPr>
            <a:spLocks noGrp="1"/>
          </p:cNvSpPr>
          <p:nvPr>
            <p:ph type="ftr" sz="quarter" idx="11"/>
          </p:nvPr>
        </p:nvSpPr>
        <p:spPr/>
        <p:txBody>
          <a:bodyPr/>
          <a:lstStyle/>
          <a:p>
            <a:pPr defTabSz="685800"/>
            <a:endParaRPr lang="en-US">
              <a:solidFill>
                <a:prstClr val="white">
                  <a:tint val="75000"/>
                </a:prstClr>
              </a:solidFill>
            </a:endParaRPr>
          </a:p>
        </p:txBody>
      </p:sp>
      <p:sp>
        <p:nvSpPr>
          <p:cNvPr id="6" name="灯片编号占位符 5"/>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34538818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fld id="{6BFECD78-3C8E-49F2-8FAB-59489D168ABB}" type="datetimeFigureOut">
              <a:rPr lang="en-US" smtClean="0">
                <a:solidFill>
                  <a:prstClr val="white">
                    <a:tint val="75000"/>
                  </a:prstClr>
                </a:solidFill>
              </a:rPr>
              <a:pPr defTabSz="685800"/>
              <a:t>4/8/2017</a:t>
            </a:fld>
            <a:endParaRPr lang="en-US">
              <a:solidFill>
                <a:prstClr val="white">
                  <a:tint val="75000"/>
                </a:prstClr>
              </a:solidFill>
            </a:endParaRPr>
          </a:p>
        </p:txBody>
      </p:sp>
      <p:sp>
        <p:nvSpPr>
          <p:cNvPr id="5" name="页脚占位符 4"/>
          <p:cNvSpPr>
            <a:spLocks noGrp="1"/>
          </p:cNvSpPr>
          <p:nvPr>
            <p:ph type="ftr" sz="quarter" idx="11"/>
          </p:nvPr>
        </p:nvSpPr>
        <p:spPr/>
        <p:txBody>
          <a:bodyPr/>
          <a:lstStyle/>
          <a:p>
            <a:pPr defTabSz="685800"/>
            <a:endParaRPr lang="en-US">
              <a:solidFill>
                <a:prstClr val="white">
                  <a:tint val="75000"/>
                </a:prstClr>
              </a:solidFill>
            </a:endParaRPr>
          </a:p>
        </p:txBody>
      </p:sp>
      <p:sp>
        <p:nvSpPr>
          <p:cNvPr id="6" name="灯片编号占位符 5"/>
          <p:cNvSpPr>
            <a:spLocks noGrp="1"/>
          </p:cNvSpPr>
          <p:nvPr>
            <p:ph type="sldNum" sz="quarter" idx="12"/>
          </p:nvPr>
        </p:nvSpPr>
        <p:spPr/>
        <p:txBody>
          <a:bodyPr/>
          <a:lstStyle/>
          <a:p>
            <a:pPr defTabSz="685800"/>
            <a:fld id="{0FB56013-B943-42BA-886F-6F9D4EB85E9D}" type="slidenum">
              <a:rPr lang="en-US" smtClean="0">
                <a:solidFill>
                  <a:prstClr val="white">
                    <a:tint val="75000"/>
                  </a:prstClr>
                </a:solidFill>
              </a:rPr>
              <a:pPr defTabSz="685800"/>
              <a:t>‹#›</a:t>
            </a:fld>
            <a:endParaRPr lang="en-US">
              <a:solidFill>
                <a:prstClr val="white">
                  <a:tint val="75000"/>
                </a:prstClr>
              </a:solidFill>
            </a:endParaRPr>
          </a:p>
        </p:txBody>
      </p:sp>
    </p:spTree>
    <p:extLst>
      <p:ext uri="{BB962C8B-B14F-4D97-AF65-F5344CB8AC3E}">
        <p14:creationId xmlns:p14="http://schemas.microsoft.com/office/powerpoint/2010/main" val="22266427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2304" y="108354"/>
            <a:ext cx="7056000" cy="486965"/>
          </a:xfrm>
          <a:prstGeom prst="rect">
            <a:avLst/>
          </a:prstGeom>
          <a:noFill/>
          <a:ln w="9525">
            <a:noFill/>
            <a:miter lim="800000"/>
            <a:headEnd/>
            <a:tailEnd/>
          </a:ln>
        </p:spPr>
        <p:txBody>
          <a:bodyPr vert="horz" wrap="square" lIns="91426" tIns="45713" rIns="91426" bIns="45713" numCol="1" anchor="ctr" anchorCtr="0" compatLnSpc="1">
            <a:prstTxWarp prst="textNoShape">
              <a:avLst/>
            </a:prstTxWarp>
          </a:bodyPr>
          <a:lstStyle/>
          <a:p>
            <a:pPr lvl="0"/>
            <a:r>
              <a:rPr lang="zh-CN" altLang="en-US" dirty="0"/>
              <a:t>标题文本样式：微软雅黑</a:t>
            </a:r>
            <a:r>
              <a:rPr lang="en-US" altLang="zh-CN" dirty="0"/>
              <a:t>/24</a:t>
            </a:r>
            <a:r>
              <a:rPr lang="zh-CN" altLang="en-US" dirty="0"/>
              <a:t>号  </a:t>
            </a:r>
            <a:r>
              <a:rPr lang="en-US" altLang="zh-CN" dirty="0"/>
              <a:t>Arial/24pt</a:t>
            </a:r>
          </a:p>
        </p:txBody>
      </p:sp>
      <p:sp>
        <p:nvSpPr>
          <p:cNvPr id="2051" name="Rectangle 3"/>
          <p:cNvSpPr>
            <a:spLocks noGrp="1" noChangeArrowheads="1"/>
          </p:cNvSpPr>
          <p:nvPr>
            <p:ph type="body" idx="1"/>
          </p:nvPr>
        </p:nvSpPr>
        <p:spPr bwMode="auto">
          <a:xfrm>
            <a:off x="468326" y="817002"/>
            <a:ext cx="8207375" cy="4023000"/>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zh-CN" altLang="en-US" dirty="0"/>
              <a:t>第一级内容文本样式：微软雅黑</a:t>
            </a:r>
            <a:r>
              <a:rPr lang="en-US" altLang="zh-CN" dirty="0"/>
              <a:t>/18</a:t>
            </a:r>
            <a:r>
              <a:rPr lang="zh-CN" altLang="en-US" dirty="0"/>
              <a:t>号  </a:t>
            </a:r>
            <a:r>
              <a:rPr lang="en-US" altLang="zh-CN" dirty="0"/>
              <a:t>Arial/18pt</a:t>
            </a:r>
          </a:p>
          <a:p>
            <a:pPr lvl="1"/>
            <a:r>
              <a:rPr lang="zh-CN" altLang="en-US" dirty="0"/>
              <a:t>第二级内容文本样式：微软雅黑</a:t>
            </a:r>
            <a:r>
              <a:rPr lang="en-US" altLang="zh-CN" dirty="0"/>
              <a:t>/16</a:t>
            </a:r>
            <a:r>
              <a:rPr lang="zh-CN" altLang="en-US" dirty="0"/>
              <a:t>号  </a:t>
            </a:r>
            <a:r>
              <a:rPr lang="en-US" altLang="zh-CN" dirty="0"/>
              <a:t>Arial/16pt</a:t>
            </a:r>
          </a:p>
          <a:p>
            <a:pPr lvl="2"/>
            <a:r>
              <a:rPr lang="zh-CN" altLang="en-US" dirty="0"/>
              <a:t>第三级内容文本样式：微软雅黑</a:t>
            </a:r>
            <a:r>
              <a:rPr lang="en-US" altLang="zh-CN" dirty="0"/>
              <a:t>/14</a:t>
            </a:r>
            <a:r>
              <a:rPr lang="zh-CN" altLang="en-US" dirty="0"/>
              <a:t>号  </a:t>
            </a:r>
            <a:r>
              <a:rPr lang="en-US" altLang="zh-CN" dirty="0"/>
              <a:t>Arial/14pt</a:t>
            </a:r>
          </a:p>
        </p:txBody>
      </p:sp>
      <p:pic>
        <p:nvPicPr>
          <p:cNvPr id="2053" name="Picture 10" descr="C:\Users\vivianting\Desktop\未标题8.png"/>
          <p:cNvPicPr>
            <a:picLocks noChangeAspect="1" noChangeArrowheads="1"/>
          </p:cNvPicPr>
          <p:nvPr/>
        </p:nvPicPr>
        <p:blipFill>
          <a:blip r:embed="rId9" cstate="print"/>
          <a:srcRect l="4971" t="1717" r="74190" b="70428"/>
          <a:stretch>
            <a:fillRect/>
          </a:stretch>
        </p:blipFill>
        <p:spPr bwMode="auto">
          <a:xfrm>
            <a:off x="7786689" y="3965428"/>
            <a:ext cx="1357312" cy="1178719"/>
          </a:xfrm>
          <a:prstGeom prst="rect">
            <a:avLst/>
          </a:prstGeom>
          <a:noFill/>
          <a:ln w="9525">
            <a:noFill/>
            <a:miter lim="800000"/>
            <a:headEnd/>
            <a:tailEnd/>
          </a:ln>
        </p:spPr>
      </p:pic>
      <p:cxnSp>
        <p:nvCxnSpPr>
          <p:cNvPr id="9" name="直接连接符 8"/>
          <p:cNvCxnSpPr/>
          <p:nvPr/>
        </p:nvCxnSpPr>
        <p:spPr bwMode="auto">
          <a:xfrm>
            <a:off x="0" y="716756"/>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055" name="Picture 9"/>
          <p:cNvPicPr>
            <a:picLocks noChangeAspect="1" noChangeArrowheads="1"/>
          </p:cNvPicPr>
          <p:nvPr/>
        </p:nvPicPr>
        <p:blipFill>
          <a:blip r:embed="rId10" cstate="print"/>
          <a:srcRect l="10513" t="10342" r="12415" b="6898"/>
          <a:stretch>
            <a:fillRect/>
          </a:stretch>
        </p:blipFill>
        <p:spPr bwMode="auto">
          <a:xfrm>
            <a:off x="7470775" y="39293"/>
            <a:ext cx="1379538" cy="752475"/>
          </a:xfrm>
          <a:prstGeom prst="rect">
            <a:avLst/>
          </a:prstGeom>
          <a:noFill/>
          <a:ln w="9525">
            <a:noFill/>
            <a:miter lim="800000"/>
            <a:headEnd/>
            <a:tailEnd/>
          </a:ln>
        </p:spPr>
      </p:pic>
      <p:sp>
        <p:nvSpPr>
          <p:cNvPr id="30" name="灯片编号占位符 1"/>
          <p:cNvSpPr>
            <a:spLocks noGrp="1"/>
          </p:cNvSpPr>
          <p:nvPr>
            <p:ph type="sldNum" sz="quarter" idx="4"/>
          </p:nvPr>
        </p:nvSpPr>
        <p:spPr bwMode="auto">
          <a:xfrm>
            <a:off x="8316416" y="4840002"/>
            <a:ext cx="396000" cy="216000"/>
          </a:xfrm>
          <a:prstGeom prst="rect">
            <a:avLst/>
          </a:prstGeom>
          <a:ln>
            <a:miter lim="800000"/>
            <a:headEnd/>
            <a:tailEnd/>
          </a:ln>
        </p:spPr>
        <p:txBody>
          <a:bodyPr lIns="91426" tIns="45713" rIns="91426" bIns="45713"/>
          <a:lstStyle>
            <a:lvl1pPr algn="ctr">
              <a:lnSpc>
                <a:spcPct val="100000"/>
              </a:lnSpc>
              <a:defRPr b="1"/>
            </a:lvl1p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3760863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80" r:id="rId6"/>
    <p:sldLayoutId id="2147483681" r:id="rId7"/>
  </p:sldLayoutIdLst>
  <p:hf hdr="0" ftr="0" dt="0"/>
  <p:txStyles>
    <p:titleStyle>
      <a:lvl1pPr marL="361887" indent="-361887" algn="l" rtl="0" eaLnBrk="1" fontAlgn="base" hangingPunct="1">
        <a:spcBef>
          <a:spcPct val="0"/>
        </a:spcBef>
        <a:spcAft>
          <a:spcPct val="0"/>
        </a:spcAft>
        <a:defRPr sz="2400" b="1">
          <a:solidFill>
            <a:schemeClr val="tx1"/>
          </a:solidFill>
          <a:latin typeface="微软雅黑" pitchFamily="34" charset="-122"/>
          <a:ea typeface="微软雅黑" pitchFamily="34" charset="-122"/>
          <a:cs typeface="+mj-cs"/>
        </a:defRPr>
      </a:lvl1pPr>
      <a:lvl2pPr marL="361887" indent="-361887" algn="l" rtl="0" eaLnBrk="1" fontAlgn="base" hangingPunct="1">
        <a:spcBef>
          <a:spcPct val="0"/>
        </a:spcBef>
        <a:spcAft>
          <a:spcPct val="0"/>
        </a:spcAft>
        <a:defRPr sz="2000" b="1">
          <a:solidFill>
            <a:schemeClr val="tx1"/>
          </a:solidFill>
          <a:latin typeface="Arial" pitchFamily="34" charset="0"/>
          <a:ea typeface="黑体" pitchFamily="2" charset="-122"/>
        </a:defRPr>
      </a:lvl2pPr>
      <a:lvl3pPr marL="361887" indent="-361887" algn="l" rtl="0" eaLnBrk="1" fontAlgn="base" hangingPunct="1">
        <a:spcBef>
          <a:spcPct val="0"/>
        </a:spcBef>
        <a:spcAft>
          <a:spcPct val="0"/>
        </a:spcAft>
        <a:defRPr sz="2000" b="1">
          <a:solidFill>
            <a:schemeClr val="tx1"/>
          </a:solidFill>
          <a:latin typeface="Arial" pitchFamily="34" charset="0"/>
          <a:ea typeface="黑体" pitchFamily="2" charset="-122"/>
        </a:defRPr>
      </a:lvl3pPr>
      <a:lvl4pPr marL="361887" indent="-361887" algn="l" rtl="0" eaLnBrk="1" fontAlgn="base" hangingPunct="1">
        <a:spcBef>
          <a:spcPct val="0"/>
        </a:spcBef>
        <a:spcAft>
          <a:spcPct val="0"/>
        </a:spcAft>
        <a:defRPr sz="2000" b="1">
          <a:solidFill>
            <a:schemeClr val="tx1"/>
          </a:solidFill>
          <a:latin typeface="Arial" pitchFamily="34" charset="0"/>
          <a:ea typeface="黑体" pitchFamily="2" charset="-122"/>
        </a:defRPr>
      </a:lvl4pPr>
      <a:lvl5pPr marL="361887" indent="-361887" algn="l" rtl="0" eaLnBrk="1" fontAlgn="base" hangingPunct="1">
        <a:spcBef>
          <a:spcPct val="0"/>
        </a:spcBef>
        <a:spcAft>
          <a:spcPct val="0"/>
        </a:spcAft>
        <a:defRPr sz="2000" b="1">
          <a:solidFill>
            <a:schemeClr val="tx1"/>
          </a:solidFill>
          <a:latin typeface="Arial" pitchFamily="34" charset="0"/>
          <a:ea typeface="黑体" pitchFamily="2" charset="-122"/>
        </a:defRPr>
      </a:lvl5pPr>
      <a:lvl6pPr marL="819005" algn="l" rtl="0" eaLnBrk="1" fontAlgn="base" hangingPunct="1">
        <a:spcBef>
          <a:spcPct val="0"/>
        </a:spcBef>
        <a:spcAft>
          <a:spcPct val="0"/>
        </a:spcAft>
        <a:defRPr sz="2000" b="1">
          <a:solidFill>
            <a:schemeClr val="tx1"/>
          </a:solidFill>
          <a:latin typeface="Arial" pitchFamily="34" charset="0"/>
          <a:ea typeface="黑体" pitchFamily="2" charset="-122"/>
        </a:defRPr>
      </a:lvl6pPr>
      <a:lvl7pPr marL="1276126" algn="l" rtl="0" eaLnBrk="1" fontAlgn="base" hangingPunct="1">
        <a:spcBef>
          <a:spcPct val="0"/>
        </a:spcBef>
        <a:spcAft>
          <a:spcPct val="0"/>
        </a:spcAft>
        <a:defRPr sz="2000" b="1">
          <a:solidFill>
            <a:schemeClr val="tx1"/>
          </a:solidFill>
          <a:latin typeface="Arial" pitchFamily="34" charset="0"/>
          <a:ea typeface="黑体" pitchFamily="2" charset="-122"/>
        </a:defRPr>
      </a:lvl7pPr>
      <a:lvl8pPr marL="1733249" algn="l" rtl="0" eaLnBrk="1" fontAlgn="base" hangingPunct="1">
        <a:spcBef>
          <a:spcPct val="0"/>
        </a:spcBef>
        <a:spcAft>
          <a:spcPct val="0"/>
        </a:spcAft>
        <a:defRPr sz="2000" b="1">
          <a:solidFill>
            <a:schemeClr val="tx1"/>
          </a:solidFill>
          <a:latin typeface="Arial" pitchFamily="34" charset="0"/>
          <a:ea typeface="黑体" pitchFamily="2" charset="-122"/>
        </a:defRPr>
      </a:lvl8pPr>
      <a:lvl9pPr marL="2190371" algn="l" rtl="0" eaLnBrk="1" fontAlgn="base" hangingPunct="1">
        <a:spcBef>
          <a:spcPct val="0"/>
        </a:spcBef>
        <a:spcAft>
          <a:spcPct val="0"/>
        </a:spcAft>
        <a:defRPr sz="2000" b="1">
          <a:solidFill>
            <a:schemeClr val="tx1"/>
          </a:solidFill>
          <a:latin typeface="Arial" pitchFamily="34" charset="0"/>
          <a:ea typeface="黑体" pitchFamily="2" charset="-122"/>
        </a:defRPr>
      </a:lvl9pPr>
    </p:titleStyle>
    <p:bodyStyle>
      <a:lvl1pPr marL="180944"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800" b="1">
          <a:solidFill>
            <a:schemeClr val="tx1"/>
          </a:solidFill>
          <a:latin typeface="微软雅黑" pitchFamily="34" charset="-122"/>
          <a:ea typeface="微软雅黑" pitchFamily="34" charset="-122"/>
          <a:cs typeface="+mn-cs"/>
        </a:defRPr>
      </a:lvl1pPr>
      <a:lvl2pPr marL="541244"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600">
          <a:solidFill>
            <a:schemeClr val="tx1"/>
          </a:solidFill>
          <a:latin typeface="微软雅黑" pitchFamily="34" charset="-122"/>
          <a:ea typeface="微软雅黑" pitchFamily="34" charset="-122"/>
        </a:defRPr>
      </a:lvl2pPr>
      <a:lvl3pPr marL="895193" indent="-174597" algn="l" rtl="0" eaLnBrk="1" fontAlgn="ctr" hangingPunct="1">
        <a:lnSpc>
          <a:spcPct val="150000"/>
        </a:lnSpc>
        <a:spcBef>
          <a:spcPct val="20000"/>
        </a:spcBef>
        <a:spcAft>
          <a:spcPct val="0"/>
        </a:spcAft>
        <a:buClr>
          <a:schemeClr val="accent1"/>
        </a:buClr>
        <a:buSzPct val="60000"/>
        <a:buFont typeface="Wingdings" pitchFamily="2" charset="2"/>
        <a:buChar char="l"/>
        <a:defRPr sz="1400">
          <a:solidFill>
            <a:schemeClr val="tx1"/>
          </a:solidFill>
          <a:latin typeface="微软雅黑" pitchFamily="34" charset="-122"/>
          <a:ea typeface="微软雅黑" pitchFamily="34" charset="-122"/>
        </a:defRPr>
      </a:lvl3pPr>
      <a:lvl4pPr marL="1255493"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200">
          <a:solidFill>
            <a:schemeClr val="tx1"/>
          </a:solidFill>
          <a:latin typeface="微软雅黑" pitchFamily="34" charset="-122"/>
          <a:ea typeface="微软雅黑" pitchFamily="34" charset="-122"/>
        </a:defRPr>
      </a:lvl4pPr>
      <a:lvl5pPr marL="1618967"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5pPr>
      <a:lvl6pPr marL="2076086"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6pPr>
      <a:lvl7pPr marL="2533209"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7pPr>
      <a:lvl8pPr marL="2990325"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8pPr>
      <a:lvl9pPr marL="3447448"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9pPr>
    </p:bodyStyle>
    <p:otherStyle>
      <a:defPPr>
        <a:defRPr lang="zh-CN"/>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43CDF4-881C-417F-B311-F7695502F0ED}" type="datetimeFigureOut">
              <a:rPr lang="zh-CN" altLang="en-US" smtClean="0"/>
              <a:t>2017-4-8</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170470957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dwz.cn/lty11-1"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mailto:hq-ysjhr@chinaunicom.c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hyperlink" Target="https://wiki.openstack.org/wiki/Horizon" TargetMode="External"/><Relationship Id="rId13" Type="http://schemas.openxmlformats.org/officeDocument/2006/relationships/hyperlink" Target="https://wiki.openstack.org/wiki/Sahara" TargetMode="External"/><Relationship Id="rId18" Type="http://schemas.openxmlformats.org/officeDocument/2006/relationships/hyperlink" Target="https://wiki.openstack.org/wiki/Oslo" TargetMode="External"/><Relationship Id="rId3" Type="http://schemas.openxmlformats.org/officeDocument/2006/relationships/image" Target="../media/image16.png"/><Relationship Id="rId7" Type="http://schemas.openxmlformats.org/officeDocument/2006/relationships/hyperlink" Target="https://wiki.openstack.org/wiki/Keystone" TargetMode="External"/><Relationship Id="rId12" Type="http://schemas.openxmlformats.org/officeDocument/2006/relationships/hyperlink" Target="https://wiki.openstack.org/wiki/Trove" TargetMode="External"/><Relationship Id="rId17" Type="http://schemas.openxmlformats.org/officeDocument/2006/relationships/hyperlink" Target="https://wiki.openstack.org/wiki/Designate" TargetMode="External"/><Relationship Id="rId2" Type="http://schemas.openxmlformats.org/officeDocument/2006/relationships/notesSlide" Target="../notesSlides/notesSlide4.xml"/><Relationship Id="rId16" Type="http://schemas.openxmlformats.org/officeDocument/2006/relationships/hyperlink" Target="https://wiki.openstack.org/wiki/Barbican" TargetMode="External"/><Relationship Id="rId1" Type="http://schemas.openxmlformats.org/officeDocument/2006/relationships/slideLayout" Target="../slideLayouts/slideLayout2.xml"/><Relationship Id="rId6" Type="http://schemas.openxmlformats.org/officeDocument/2006/relationships/hyperlink" Target="https://wiki.openstack.org/wiki/Glance" TargetMode="External"/><Relationship Id="rId11" Type="http://schemas.openxmlformats.org/officeDocument/2006/relationships/hyperlink" Target="https://wiki.openstack.org/wiki/Heat" TargetMode="External"/><Relationship Id="rId5" Type="http://schemas.openxmlformats.org/officeDocument/2006/relationships/hyperlink" Target="https://wiki.openstack.org/wiki/Swift" TargetMode="External"/><Relationship Id="rId15" Type="http://schemas.openxmlformats.org/officeDocument/2006/relationships/hyperlink" Target="https://wiki.openstack.org/wiki/Marconi" TargetMode="External"/><Relationship Id="rId10" Type="http://schemas.openxmlformats.org/officeDocument/2006/relationships/hyperlink" Target="https://wiki.openstack.org/wiki/Cinder" TargetMode="External"/><Relationship Id="rId4" Type="http://schemas.openxmlformats.org/officeDocument/2006/relationships/hyperlink" Target="https://wiki.openstack.org/wiki/Nova" TargetMode="External"/><Relationship Id="rId9" Type="http://schemas.openxmlformats.org/officeDocument/2006/relationships/hyperlink" Target="https://wiki.openstack.org/wiki/Neutron" TargetMode="External"/><Relationship Id="rId14" Type="http://schemas.openxmlformats.org/officeDocument/2006/relationships/hyperlink" Target="https://wiki.openstack.org/wiki/Ironi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68320" y="1563638"/>
            <a:ext cx="8207375" cy="1512168"/>
          </a:xfrm>
        </p:spPr>
        <p:txBody>
          <a:bodyPr/>
          <a:lstStyle/>
          <a:p>
            <a:r>
              <a:rPr lang="en-US" altLang="zh-CN" sz="2800" dirty="0" err="1" smtClean="0"/>
              <a:t>OpenStack</a:t>
            </a:r>
            <a:r>
              <a:rPr lang="en-US" altLang="zh-CN" sz="2800" dirty="0"/>
              <a:t> </a:t>
            </a:r>
            <a:r>
              <a:rPr lang="zh-CN" altLang="en-US" sz="2800"/>
              <a:t>功能及应用简介</a:t>
            </a:r>
            <a:endParaRPr lang="zh-CN" altLang="en-US" sz="2800" dirty="0"/>
          </a:p>
        </p:txBody>
      </p:sp>
      <p:sp>
        <p:nvSpPr>
          <p:cNvPr id="2" name="文本框 1"/>
          <p:cNvSpPr txBox="1"/>
          <p:nvPr/>
        </p:nvSpPr>
        <p:spPr>
          <a:xfrm>
            <a:off x="3440927" y="4155926"/>
            <a:ext cx="2262158" cy="369332"/>
          </a:xfrm>
          <a:prstGeom prst="rect">
            <a:avLst/>
          </a:prstGeom>
          <a:noFill/>
        </p:spPr>
        <p:txBody>
          <a:bodyPr wrap="none" rtlCol="0">
            <a:spAutoFit/>
          </a:bodyPr>
          <a:lstStyle/>
          <a:p>
            <a:pPr algn="ctr"/>
            <a:r>
              <a:rPr lang="zh-CN" altLang="en-US" dirty="0"/>
              <a:t>联通云</a:t>
            </a:r>
            <a:r>
              <a:rPr lang="zh-CN" altLang="en-US" dirty="0" smtClean="0"/>
              <a:t>数据有限公司</a:t>
            </a:r>
            <a:endParaRPr lang="en-US" altLang="zh-CN" dirty="0" smtClean="0"/>
          </a:p>
        </p:txBody>
      </p:sp>
      <p:pic>
        <p:nvPicPr>
          <p:cNvPr id="5" name="Picture 4"/>
          <p:cNvPicPr/>
          <p:nvPr/>
        </p:nvPicPr>
        <p:blipFill>
          <a:blip r:embed="rId3"/>
          <a:stretch>
            <a:fillRect/>
          </a:stretch>
        </p:blipFill>
        <p:spPr>
          <a:xfrm>
            <a:off x="611560" y="293559"/>
            <a:ext cx="778933" cy="758148"/>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r="71091"/>
          <a:stretch/>
        </p:blipFill>
        <p:spPr>
          <a:xfrm>
            <a:off x="1619672" y="293559"/>
            <a:ext cx="1034496" cy="584489"/>
          </a:xfrm>
          <a:prstGeom prst="rect">
            <a:avLst/>
          </a:prstGeom>
        </p:spPr>
      </p:pic>
    </p:spTree>
    <p:custDataLst>
      <p:tags r:id="rId1"/>
    </p:custDataLst>
    <p:extLst>
      <p:ext uri="{BB962C8B-B14F-4D97-AF65-F5344CB8AC3E}">
        <p14:creationId xmlns:p14="http://schemas.microsoft.com/office/powerpoint/2010/main" val="91491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IN" kern="1200" spc="-100" dirty="0">
                <a:latin typeface="Arial" panose="020B0604020202020204" pitchFamily="34" charset="0"/>
                <a:ea typeface="黑体" panose="02010609060101010101" pitchFamily="49" charset="-122"/>
                <a:cs typeface="+mn-cs"/>
              </a:rPr>
              <a:t>Messaging</a:t>
            </a:r>
            <a:endParaRPr lang="en-US" kern="1200" spc="-100" dirty="0">
              <a:latin typeface="Arial" panose="020B0604020202020204" pitchFamily="34" charset="0"/>
              <a:ea typeface="黑体" panose="02010609060101010101" pitchFamily="49" charset="-122"/>
              <a:cs typeface="+mn-cs"/>
            </a:endParaRPr>
          </a:p>
        </p:txBody>
      </p:sp>
      <p:pic>
        <p:nvPicPr>
          <p:cNvPr id="3" name="Picture 2" descr="Screen Shot 2014-10-06 at 12.33.30 PM.png"/>
          <p:cNvPicPr>
            <a:picLocks noChangeAspect="1"/>
          </p:cNvPicPr>
          <p:nvPr/>
        </p:nvPicPr>
        <p:blipFill rotWithShape="1">
          <a:blip r:embed="rId3">
            <a:extLst>
              <a:ext uri="{28A0092B-C50C-407E-A947-70E740481C1C}">
                <a14:useLocalDpi xmlns:a14="http://schemas.microsoft.com/office/drawing/2010/main" val="0"/>
              </a:ext>
            </a:extLst>
          </a:blip>
          <a:srcRect l="2369" b="4808"/>
          <a:stretch/>
        </p:blipFill>
        <p:spPr>
          <a:xfrm>
            <a:off x="1961172" y="751563"/>
            <a:ext cx="5632657" cy="3548379"/>
          </a:xfrm>
          <a:prstGeom prst="rect">
            <a:avLst/>
          </a:prstGeom>
        </p:spPr>
      </p:pic>
      <p:sp>
        <p:nvSpPr>
          <p:cNvPr id="4" name="矩形 3"/>
          <p:cNvSpPr/>
          <p:nvPr/>
        </p:nvSpPr>
        <p:spPr>
          <a:xfrm>
            <a:off x="4524" y="4457313"/>
            <a:ext cx="8716436" cy="1138773"/>
          </a:xfrm>
          <a:prstGeom prst="rect">
            <a:avLst/>
          </a:prstGeom>
        </p:spPr>
        <p:txBody>
          <a:bodyPr wrap="square">
            <a:spAutoFit/>
          </a:bodyPr>
          <a:lstStyle/>
          <a:p>
            <a:r>
              <a:rPr lang="en-US" altLang="zh-CN" sz="1600" dirty="0" err="1"/>
              <a:t>OpenStack</a:t>
            </a:r>
            <a:r>
              <a:rPr lang="zh-CN" altLang="en-US" sz="1600" dirty="0"/>
              <a:t>是一个消息机制系统，</a:t>
            </a:r>
            <a:r>
              <a:rPr lang="en-US" altLang="zh-CN" sz="1600" dirty="0"/>
              <a:t>API’s, </a:t>
            </a:r>
            <a:r>
              <a:rPr lang="zh-CN" altLang="en-US" sz="1600" dirty="0"/>
              <a:t>数据库和</a:t>
            </a:r>
            <a:r>
              <a:rPr lang="en-US" altLang="zh-CN" sz="1600" dirty="0" smtClean="0"/>
              <a:t>Tokens</a:t>
            </a:r>
          </a:p>
          <a:p>
            <a:r>
              <a:rPr lang="zh-CN" altLang="en-US" sz="1600" dirty="0"/>
              <a:t>消息机制：</a:t>
            </a:r>
            <a:r>
              <a:rPr lang="en-US" altLang="zh-CN" sz="1600" dirty="0"/>
              <a:t>RPC</a:t>
            </a:r>
            <a:r>
              <a:rPr lang="zh-CN" altLang="en-US" sz="1600" dirty="0"/>
              <a:t>方式来实现异步消息通信  模式：典型的发布</a:t>
            </a:r>
            <a:r>
              <a:rPr lang="en-US" altLang="zh-CN" sz="1600" dirty="0"/>
              <a:t>(Publish)/</a:t>
            </a:r>
            <a:r>
              <a:rPr lang="zh-CN" altLang="en-US" sz="1600" dirty="0"/>
              <a:t>订阅</a:t>
            </a:r>
            <a:r>
              <a:rPr lang="en-US" altLang="zh-CN" sz="1600" dirty="0"/>
              <a:t>(</a:t>
            </a:r>
            <a:r>
              <a:rPr lang="en-US" altLang="zh-CN" sz="1600" dirty="0" err="1"/>
              <a:t>subcribe</a:t>
            </a:r>
            <a:r>
              <a:rPr lang="en-US" altLang="zh-CN" sz="1600" dirty="0"/>
              <a:t>)</a:t>
            </a:r>
            <a:r>
              <a:rPr lang="zh-CN" altLang="en-US" sz="1600" dirty="0"/>
              <a:t>模式</a:t>
            </a:r>
          </a:p>
          <a:p>
            <a:endParaRPr lang="en-US" altLang="zh-CN" dirty="0"/>
          </a:p>
          <a:p>
            <a:endParaRPr lang="en-US" altLang="zh-CN" dirty="0"/>
          </a:p>
        </p:txBody>
      </p:sp>
    </p:spTree>
    <p:extLst>
      <p:ext uri="{BB962C8B-B14F-4D97-AF65-F5344CB8AC3E}">
        <p14:creationId xmlns:p14="http://schemas.microsoft.com/office/powerpoint/2010/main" val="206295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404664" y="6847"/>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a:noFill/>
          <a:ln w="9525">
            <a:noFill/>
            <a:miter lim="800000"/>
            <a:headEnd/>
            <a:tailEnd/>
          </a:ln>
        </p:spPr>
      </p:pic>
      <p:sp>
        <p:nvSpPr>
          <p:cNvPr id="2" name="Rectangle 1"/>
          <p:cNvSpPr/>
          <p:nvPr/>
        </p:nvSpPr>
        <p:spPr>
          <a:xfrm>
            <a:off x="2675558" y="998249"/>
            <a:ext cx="1382978" cy="732660"/>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75884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Horizon (</a:t>
            </a:r>
            <a:r>
              <a:rPr lang="zh-CN" altLang="en-US" kern="1200" spc="-100" dirty="0">
                <a:latin typeface="Arial" panose="020B0604020202020204" pitchFamily="34" charset="0"/>
                <a:ea typeface="黑体" panose="02010609060101010101" pitchFamily="49" charset="-122"/>
                <a:cs typeface="+mn-cs"/>
              </a:rPr>
              <a:t>门户</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548262" y="892495"/>
            <a:ext cx="3477310" cy="4014785"/>
          </a:xfrm>
        </p:spPr>
        <p:txBody>
          <a:bodyPr/>
          <a:lstStyle/>
          <a:p>
            <a:r>
              <a:rPr lang="zh-CN" altLang="en-US" sz="1600" dirty="0"/>
              <a:t>提供了图形化的用户和管理员门户</a:t>
            </a:r>
            <a:endParaRPr lang="en-US" altLang="zh-CN" sz="1600" dirty="0"/>
          </a:p>
          <a:p>
            <a:r>
              <a:rPr lang="zh-CN" altLang="en-US" sz="1600" dirty="0"/>
              <a:t>基于</a:t>
            </a:r>
            <a:r>
              <a:rPr lang="en-US" altLang="zh-CN" sz="1600" dirty="0" err="1"/>
              <a:t>Django</a:t>
            </a:r>
            <a:r>
              <a:rPr lang="zh-CN" altLang="en-US" sz="1600" dirty="0"/>
              <a:t>的开源</a:t>
            </a:r>
            <a:r>
              <a:rPr lang="en-US" altLang="zh-CN" sz="1600" dirty="0"/>
              <a:t>MVC</a:t>
            </a:r>
            <a:r>
              <a:rPr lang="zh-CN" altLang="en-US" sz="1600" dirty="0"/>
              <a:t>的</a:t>
            </a:r>
            <a:r>
              <a:rPr lang="en-US" altLang="zh-CN" sz="1600" dirty="0"/>
              <a:t>Web</a:t>
            </a:r>
            <a:r>
              <a:rPr lang="zh-CN" altLang="en-US" sz="1600" dirty="0"/>
              <a:t>开发框架实现，</a:t>
            </a:r>
            <a:r>
              <a:rPr lang="en-US" altLang="zh-CN" sz="1600" dirty="0"/>
              <a:t>Python</a:t>
            </a:r>
            <a:r>
              <a:rPr lang="zh-CN" altLang="en-US" sz="1600" dirty="0"/>
              <a:t>实现</a:t>
            </a:r>
            <a:endParaRPr lang="en-US" altLang="zh-CN" sz="1600" dirty="0"/>
          </a:p>
          <a:p>
            <a:r>
              <a:rPr lang="en-US" altLang="zh-CN" sz="1600" dirty="0" err="1"/>
              <a:t>api</a:t>
            </a:r>
            <a:r>
              <a:rPr lang="en-US" altLang="zh-CN" sz="1600" dirty="0"/>
              <a:t> package</a:t>
            </a:r>
            <a:r>
              <a:rPr lang="zh-CN" altLang="en-US" sz="1600" dirty="0"/>
              <a:t>访问其他模块的</a:t>
            </a:r>
            <a:r>
              <a:rPr lang="en-US" altLang="zh-CN" sz="1600" dirty="0"/>
              <a:t>API</a:t>
            </a:r>
          </a:p>
          <a:p>
            <a:r>
              <a:rPr lang="en-US" altLang="zh-CN" sz="1600" dirty="0"/>
              <a:t>Horizon</a:t>
            </a:r>
            <a:r>
              <a:rPr lang="zh-CN" altLang="en-US" sz="1600" dirty="0"/>
              <a:t>模块化的，可以单独部署</a:t>
            </a:r>
            <a:endParaRPr lang="en-US" sz="1600" dirty="0"/>
          </a:p>
        </p:txBody>
      </p:sp>
      <p:grpSp>
        <p:nvGrpSpPr>
          <p:cNvPr id="23" name="Group 22"/>
          <p:cNvGrpSpPr/>
          <p:nvPr/>
        </p:nvGrpSpPr>
        <p:grpSpPr>
          <a:xfrm>
            <a:off x="94938" y="897495"/>
            <a:ext cx="5373156" cy="3961742"/>
            <a:chOff x="206269" y="1196660"/>
            <a:chExt cx="5594330" cy="4124818"/>
          </a:xfrm>
        </p:grpSpPr>
        <p:sp>
          <p:nvSpPr>
            <p:cNvPr id="5" name="Rectangle 4"/>
            <p:cNvSpPr/>
            <p:nvPr/>
          </p:nvSpPr>
          <p:spPr>
            <a:xfrm>
              <a:off x="1203551" y="2139925"/>
              <a:ext cx="3214799" cy="2621071"/>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6" name="Rounded Rectangle 5"/>
            <p:cNvSpPr/>
            <p:nvPr/>
          </p:nvSpPr>
          <p:spPr>
            <a:xfrm>
              <a:off x="1430897" y="2741174"/>
              <a:ext cx="2091847" cy="450937"/>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Horizon</a:t>
              </a:r>
            </a:p>
          </p:txBody>
        </p:sp>
        <p:sp>
          <p:nvSpPr>
            <p:cNvPr id="7" name="Can 6"/>
            <p:cNvSpPr/>
            <p:nvPr/>
          </p:nvSpPr>
          <p:spPr>
            <a:xfrm>
              <a:off x="2827546" y="3661837"/>
              <a:ext cx="1390389" cy="883085"/>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Horizon Database</a:t>
              </a:r>
            </a:p>
          </p:txBody>
        </p:sp>
        <p:cxnSp>
          <p:nvCxnSpPr>
            <p:cNvPr id="8" name="Straight Arrow Connector 7"/>
            <p:cNvCxnSpPr>
              <a:stCxn id="6" idx="2"/>
              <a:endCxn id="7" idx="1"/>
            </p:cNvCxnSpPr>
            <p:nvPr/>
          </p:nvCxnSpPr>
          <p:spPr>
            <a:xfrm>
              <a:off x="2476821" y="3192110"/>
              <a:ext cx="1045923" cy="46972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84867" y="3069981"/>
              <a:ext cx="546029" cy="1798553"/>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cxnSp>
          <p:nvCxnSpPr>
            <p:cNvPr id="10" name="Straight Arrow Connector 9"/>
            <p:cNvCxnSpPr/>
            <p:nvPr/>
          </p:nvCxnSpPr>
          <p:spPr>
            <a:xfrm flipH="1">
              <a:off x="2476820" y="1698382"/>
              <a:ext cx="1" cy="104279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2476821" y="1735784"/>
              <a:ext cx="1202499" cy="312434"/>
            </a:xfrm>
            <a:prstGeom prst="rect">
              <a:avLst/>
            </a:prstGeom>
            <a:noFill/>
          </p:spPr>
          <p:txBody>
            <a:bodyPr wrap="square" rtlCol="0">
              <a:spAutoFit/>
            </a:bodyPr>
            <a:lstStyle/>
            <a:p>
              <a:r>
                <a:rPr lang="en-IN" sz="1350" dirty="0">
                  <a:latin typeface="Arial"/>
                  <a:cs typeface="Arial"/>
                </a:rPr>
                <a:t>HTTP(S)</a:t>
              </a:r>
            </a:p>
          </p:txBody>
        </p:sp>
        <p:sp>
          <p:nvSpPr>
            <p:cNvPr id="12" name="TextBox 11"/>
            <p:cNvSpPr txBox="1"/>
            <p:nvPr/>
          </p:nvSpPr>
          <p:spPr>
            <a:xfrm flipH="1">
              <a:off x="206269" y="4792743"/>
              <a:ext cx="1357196" cy="528735"/>
            </a:xfrm>
            <a:prstGeom prst="rect">
              <a:avLst/>
            </a:prstGeom>
            <a:noFill/>
          </p:spPr>
          <p:txBody>
            <a:bodyPr wrap="square" rtlCol="0">
              <a:spAutoFit/>
            </a:bodyPr>
            <a:lstStyle/>
            <a:p>
              <a:pPr algn="ctr"/>
              <a:r>
                <a:rPr lang="en-IN" sz="1350" dirty="0">
                  <a:latin typeface="Arial"/>
                  <a:cs typeface="Arial"/>
                </a:rPr>
                <a:t>OpenStack Image API</a:t>
              </a:r>
            </a:p>
          </p:txBody>
        </p:sp>
        <p:sp>
          <p:nvSpPr>
            <p:cNvPr id="13" name="Freeform 12"/>
            <p:cNvSpPr/>
            <p:nvPr/>
          </p:nvSpPr>
          <p:spPr>
            <a:xfrm flipV="1">
              <a:off x="884867" y="1762577"/>
              <a:ext cx="546028" cy="1204064"/>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4" name="TextBox 13"/>
            <p:cNvSpPr txBox="1"/>
            <p:nvPr/>
          </p:nvSpPr>
          <p:spPr>
            <a:xfrm flipH="1">
              <a:off x="306477" y="1196660"/>
              <a:ext cx="1357196" cy="528735"/>
            </a:xfrm>
            <a:prstGeom prst="rect">
              <a:avLst/>
            </a:prstGeom>
            <a:noFill/>
          </p:spPr>
          <p:txBody>
            <a:bodyPr wrap="square" rtlCol="0">
              <a:spAutoFit/>
            </a:bodyPr>
            <a:lstStyle/>
            <a:p>
              <a:pPr algn="ctr"/>
              <a:r>
                <a:rPr lang="en-IN" sz="1350" dirty="0">
                  <a:latin typeface="Arial"/>
                  <a:cs typeface="Arial"/>
                </a:rPr>
                <a:t>OpenStack Identity API</a:t>
              </a:r>
            </a:p>
          </p:txBody>
        </p:sp>
        <p:sp>
          <p:nvSpPr>
            <p:cNvPr id="15" name="Freeform 14"/>
            <p:cNvSpPr/>
            <p:nvPr/>
          </p:nvSpPr>
          <p:spPr>
            <a:xfrm flipH="1" flipV="1">
              <a:off x="3522741" y="1707771"/>
              <a:ext cx="1096022" cy="1204064"/>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6" name="Freeform 15"/>
            <p:cNvSpPr/>
            <p:nvPr/>
          </p:nvSpPr>
          <p:spPr>
            <a:xfrm flipH="1">
              <a:off x="3522741" y="3101295"/>
              <a:ext cx="1096022" cy="1189974"/>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7" name="TextBox 16"/>
            <p:cNvSpPr txBox="1"/>
            <p:nvPr/>
          </p:nvSpPr>
          <p:spPr>
            <a:xfrm flipH="1">
              <a:off x="3947915" y="1225256"/>
              <a:ext cx="1615857" cy="528735"/>
            </a:xfrm>
            <a:prstGeom prst="rect">
              <a:avLst/>
            </a:prstGeom>
            <a:noFill/>
          </p:spPr>
          <p:txBody>
            <a:bodyPr wrap="square" rtlCol="0">
              <a:spAutoFit/>
            </a:bodyPr>
            <a:lstStyle/>
            <a:p>
              <a:pPr algn="ctr"/>
              <a:r>
                <a:rPr lang="en-IN" sz="1350" dirty="0">
                  <a:latin typeface="Arial"/>
                  <a:cs typeface="Arial"/>
                </a:rPr>
                <a:t>OpenStack Network API</a:t>
              </a:r>
            </a:p>
          </p:txBody>
        </p:sp>
        <p:sp>
          <p:nvSpPr>
            <p:cNvPr id="18" name="TextBox 17"/>
            <p:cNvSpPr txBox="1"/>
            <p:nvPr/>
          </p:nvSpPr>
          <p:spPr>
            <a:xfrm flipH="1">
              <a:off x="4217935" y="4237777"/>
              <a:ext cx="1582664" cy="528735"/>
            </a:xfrm>
            <a:prstGeom prst="rect">
              <a:avLst/>
            </a:prstGeom>
            <a:noFill/>
          </p:spPr>
          <p:txBody>
            <a:bodyPr wrap="square" rtlCol="0">
              <a:spAutoFit/>
            </a:bodyPr>
            <a:lstStyle/>
            <a:p>
              <a:pPr algn="ctr"/>
              <a:r>
                <a:rPr lang="en-IN" sz="1350" dirty="0">
                  <a:latin typeface="Arial"/>
                  <a:cs typeface="Arial"/>
                </a:rPr>
                <a:t>OpenStack Compute API</a:t>
              </a:r>
            </a:p>
          </p:txBody>
        </p:sp>
        <p:sp>
          <p:nvSpPr>
            <p:cNvPr id="19" name="TextBox 18"/>
            <p:cNvSpPr txBox="1"/>
            <p:nvPr/>
          </p:nvSpPr>
          <p:spPr>
            <a:xfrm flipH="1">
              <a:off x="2813926" y="4776018"/>
              <a:ext cx="1730785" cy="528735"/>
            </a:xfrm>
            <a:prstGeom prst="rect">
              <a:avLst/>
            </a:prstGeom>
            <a:noFill/>
          </p:spPr>
          <p:txBody>
            <a:bodyPr wrap="square" rtlCol="0">
              <a:spAutoFit/>
            </a:bodyPr>
            <a:lstStyle/>
            <a:p>
              <a:pPr algn="ctr"/>
              <a:r>
                <a:rPr lang="en-IN" sz="1350" dirty="0">
                  <a:latin typeface="Arial"/>
                  <a:cs typeface="Arial"/>
                </a:rPr>
                <a:t>OpenStack Block Storage API</a:t>
              </a:r>
            </a:p>
          </p:txBody>
        </p:sp>
        <p:sp>
          <p:nvSpPr>
            <p:cNvPr id="20" name="Freeform 19"/>
            <p:cNvSpPr/>
            <p:nvPr/>
          </p:nvSpPr>
          <p:spPr>
            <a:xfrm flipH="1">
              <a:off x="2266184" y="3192112"/>
              <a:ext cx="561362" cy="1831931"/>
            </a:xfrm>
            <a:custGeom>
              <a:avLst/>
              <a:gdLst>
                <a:gd name="connsiteX0" fmla="*/ 313150 w 465771"/>
                <a:gd name="connsiteY0" fmla="*/ 0 h 2442575"/>
                <a:gd name="connsiteX1" fmla="*/ 450937 w 465771"/>
                <a:gd name="connsiteY1" fmla="*/ 1991638 h 2442575"/>
                <a:gd name="connsiteX2" fmla="*/ 0 w 465771"/>
                <a:gd name="connsiteY2" fmla="*/ 2442575 h 2442575"/>
              </a:gdLst>
              <a:ahLst/>
              <a:cxnLst>
                <a:cxn ang="0">
                  <a:pos x="connsiteX0" y="connsiteY0"/>
                </a:cxn>
                <a:cxn ang="0">
                  <a:pos x="connsiteX1" y="connsiteY1"/>
                </a:cxn>
                <a:cxn ang="0">
                  <a:pos x="connsiteX2" y="connsiteY2"/>
                </a:cxn>
              </a:cxnLst>
              <a:rect l="l" t="t" r="r" b="b"/>
              <a:pathLst>
                <a:path w="465771" h="2442575">
                  <a:moveTo>
                    <a:pt x="313150" y="0"/>
                  </a:moveTo>
                  <a:cubicBezTo>
                    <a:pt x="408139" y="792271"/>
                    <a:pt x="503129" y="1584542"/>
                    <a:pt x="450937" y="1991638"/>
                  </a:cubicBezTo>
                  <a:cubicBezTo>
                    <a:pt x="398745" y="2398734"/>
                    <a:pt x="199372" y="2420654"/>
                    <a:pt x="0" y="2442575"/>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cxnSp>
          <p:nvCxnSpPr>
            <p:cNvPr id="21" name="Straight Arrow Connector 20"/>
            <p:cNvCxnSpPr/>
            <p:nvPr/>
          </p:nvCxnSpPr>
          <p:spPr>
            <a:xfrm flipH="1">
              <a:off x="2033300" y="1698380"/>
              <a:ext cx="1" cy="1042792"/>
            </a:xfrm>
            <a:prstGeom prst="straightConnector1">
              <a:avLst/>
            </a:pr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flipH="1">
              <a:off x="1172602" y="1772116"/>
              <a:ext cx="781725" cy="312434"/>
            </a:xfrm>
            <a:prstGeom prst="rect">
              <a:avLst/>
            </a:prstGeom>
            <a:noFill/>
          </p:spPr>
          <p:txBody>
            <a:bodyPr wrap="square" rtlCol="0">
              <a:spAutoFit/>
            </a:bodyPr>
            <a:lstStyle/>
            <a:p>
              <a:r>
                <a:rPr lang="en-IN" sz="1350" dirty="0">
                  <a:latin typeface="Arial"/>
                  <a:cs typeface="Arial"/>
                </a:rPr>
                <a:t>Heat</a:t>
              </a:r>
            </a:p>
          </p:txBody>
        </p:sp>
      </p:grpSp>
    </p:spTree>
    <p:extLst>
      <p:ext uri="{BB962C8B-B14F-4D97-AF65-F5344CB8AC3E}">
        <p14:creationId xmlns:p14="http://schemas.microsoft.com/office/powerpoint/2010/main" val="182951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200" spc="-100" dirty="0">
                <a:latin typeface="Arial" panose="020B0604020202020204" pitchFamily="34" charset="0"/>
                <a:ea typeface="黑体" panose="02010609060101010101" pitchFamily="49" charset="-122"/>
              </a:rPr>
              <a:t>Horizon (</a:t>
            </a:r>
            <a:r>
              <a:rPr lang="zh-CN" altLang="en-US" kern="1200" spc="-100" dirty="0">
                <a:latin typeface="Arial" panose="020B0604020202020204" pitchFamily="34" charset="0"/>
                <a:ea typeface="黑体" panose="02010609060101010101" pitchFamily="49" charset="-122"/>
              </a:rPr>
              <a:t>门户</a:t>
            </a:r>
            <a:r>
              <a:rPr lang="en-US" altLang="zh-CN" kern="1200" spc="-100" dirty="0">
                <a:latin typeface="Arial" panose="020B0604020202020204" pitchFamily="34" charset="0"/>
                <a:ea typeface="黑体" panose="02010609060101010101" pitchFamily="49" charset="-122"/>
              </a:rPr>
              <a:t>)</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13</a:t>
            </a:fld>
            <a:endParaRPr lang="en-US" altLang="zh-CN" sz="1200" dirty="0">
              <a:solidFill>
                <a:srgbClr val="000000"/>
              </a:solidFill>
              <a:latin typeface="Arial"/>
              <a:sym typeface="Arial"/>
            </a:endParaRPr>
          </a:p>
        </p:txBody>
      </p:sp>
      <p:pic>
        <p:nvPicPr>
          <p:cNvPr id="1029" name="Picture 5" descr="这里写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43558"/>
            <a:ext cx="5835874" cy="28268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03598"/>
            <a:ext cx="7104856" cy="332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619981"/>
            <a:ext cx="6788248" cy="320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2877052" y="1932390"/>
            <a:ext cx="2216427" cy="1593535"/>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3647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IN" kern="1200" spc="-100" dirty="0">
                <a:latin typeface="Arial" panose="020B0604020202020204" pitchFamily="34" charset="0"/>
                <a:ea typeface="黑体" panose="02010609060101010101" pitchFamily="49" charset="-122"/>
                <a:cs typeface="+mn-cs"/>
              </a:rPr>
              <a:t>Nova (Compute)</a:t>
            </a:r>
            <a:endParaRPr lang="en-US" kern="1200" spc="-100" dirty="0">
              <a:latin typeface="Arial" panose="020B0604020202020204" pitchFamily="34" charset="0"/>
              <a:ea typeface="黑体" panose="02010609060101010101" pitchFamily="49" charset="-122"/>
              <a:cs typeface="+mn-cs"/>
            </a:endParaRPr>
          </a:p>
        </p:txBody>
      </p:sp>
      <p:grpSp>
        <p:nvGrpSpPr>
          <p:cNvPr id="53" name="Group 52"/>
          <p:cNvGrpSpPr/>
          <p:nvPr/>
        </p:nvGrpSpPr>
        <p:grpSpPr>
          <a:xfrm>
            <a:off x="80492" y="688692"/>
            <a:ext cx="8943318" cy="4365529"/>
            <a:chOff x="-168559" y="522016"/>
            <a:chExt cx="9445365" cy="4610594"/>
          </a:xfrm>
        </p:grpSpPr>
        <p:sp>
          <p:nvSpPr>
            <p:cNvPr id="3" name="Rectangle 2"/>
            <p:cNvSpPr/>
            <p:nvPr/>
          </p:nvSpPr>
          <p:spPr>
            <a:xfrm>
              <a:off x="1064715" y="962939"/>
              <a:ext cx="6851737" cy="3828269"/>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 name="Rounded Rectangle 3"/>
            <p:cNvSpPr/>
            <p:nvPr/>
          </p:nvSpPr>
          <p:spPr>
            <a:xfrm>
              <a:off x="1298925" y="1661579"/>
              <a:ext cx="1520726" cy="3663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200" dirty="0">
                  <a:solidFill>
                    <a:schemeClr val="tx1"/>
                  </a:solidFill>
                  <a:latin typeface="Arial"/>
                  <a:cs typeface="Arial"/>
                </a:rPr>
                <a:t>nova-compute</a:t>
              </a:r>
            </a:p>
          </p:txBody>
        </p:sp>
        <p:sp>
          <p:nvSpPr>
            <p:cNvPr id="5" name="Rounded Rectangle 4"/>
            <p:cNvSpPr/>
            <p:nvPr/>
          </p:nvSpPr>
          <p:spPr>
            <a:xfrm>
              <a:off x="2185797" y="1089761"/>
              <a:ext cx="1997899" cy="3663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900" dirty="0">
                  <a:solidFill>
                    <a:schemeClr val="tx1"/>
                  </a:solidFill>
                  <a:latin typeface="Arial"/>
                  <a:cs typeface="Arial"/>
                </a:rPr>
                <a:t>nova-</a:t>
              </a:r>
              <a:r>
                <a:rPr lang="en-IN" sz="900" dirty="0" err="1">
                  <a:solidFill>
                    <a:schemeClr val="tx1"/>
                  </a:solidFill>
                  <a:latin typeface="Arial"/>
                  <a:cs typeface="Arial"/>
                </a:rPr>
                <a:t>api</a:t>
              </a:r>
              <a:endParaRPr lang="en-IN" sz="900" dirty="0">
                <a:solidFill>
                  <a:schemeClr val="tx1"/>
                </a:solidFill>
                <a:latin typeface="Arial"/>
                <a:cs typeface="Arial"/>
              </a:endParaRPr>
            </a:p>
            <a:p>
              <a:pPr algn="ctr"/>
              <a:r>
                <a:rPr lang="en-IN" sz="900" dirty="0">
                  <a:solidFill>
                    <a:schemeClr val="tx1"/>
                  </a:solidFill>
                  <a:latin typeface="Arial"/>
                  <a:cs typeface="Arial"/>
                </a:rPr>
                <a:t>(OS, EC2, Admin)</a:t>
              </a:r>
            </a:p>
          </p:txBody>
        </p:sp>
        <p:sp>
          <p:nvSpPr>
            <p:cNvPr id="6" name="Rounded Rectangle 5"/>
            <p:cNvSpPr/>
            <p:nvPr/>
          </p:nvSpPr>
          <p:spPr>
            <a:xfrm>
              <a:off x="5016677" y="1103848"/>
              <a:ext cx="1997899"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nova-console</a:t>
              </a:r>
            </a:p>
          </p:txBody>
        </p:sp>
        <p:sp>
          <p:nvSpPr>
            <p:cNvPr id="7" name="Rounded Rectangle 6"/>
            <p:cNvSpPr/>
            <p:nvPr/>
          </p:nvSpPr>
          <p:spPr>
            <a:xfrm>
              <a:off x="5802683" y="1655804"/>
              <a:ext cx="1997899"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tx1"/>
                  </a:solidFill>
                  <a:latin typeface="Arial"/>
                  <a:cs typeface="Arial"/>
                </a:rPr>
                <a:t>nova-cert / object store</a:t>
              </a:r>
            </a:p>
          </p:txBody>
        </p:sp>
        <p:sp>
          <p:nvSpPr>
            <p:cNvPr id="8" name="Rounded Rectangle 7"/>
            <p:cNvSpPr/>
            <p:nvPr/>
          </p:nvSpPr>
          <p:spPr>
            <a:xfrm>
              <a:off x="1193112" y="2358019"/>
              <a:ext cx="1997899"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hypervisor</a:t>
              </a:r>
            </a:p>
          </p:txBody>
        </p:sp>
        <p:sp>
          <p:nvSpPr>
            <p:cNvPr id="9" name="Rounded Rectangle 8"/>
            <p:cNvSpPr/>
            <p:nvPr/>
          </p:nvSpPr>
          <p:spPr>
            <a:xfrm>
              <a:off x="1133604" y="3075181"/>
              <a:ext cx="1686046"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nova-</a:t>
              </a:r>
              <a:r>
                <a:rPr lang="en-IN" sz="1200" dirty="0" err="1">
                  <a:solidFill>
                    <a:schemeClr val="tx1"/>
                  </a:solidFill>
                  <a:latin typeface="Arial"/>
                  <a:cs typeface="Arial"/>
                </a:rPr>
                <a:t>consoleauth</a:t>
              </a:r>
              <a:endParaRPr lang="en-IN" sz="1200" dirty="0">
                <a:solidFill>
                  <a:schemeClr val="tx1"/>
                </a:solidFill>
                <a:latin typeface="Arial"/>
                <a:cs typeface="Arial"/>
              </a:endParaRPr>
            </a:p>
          </p:txBody>
        </p:sp>
        <p:sp>
          <p:nvSpPr>
            <p:cNvPr id="10" name="Rounded Rectangle 9"/>
            <p:cNvSpPr/>
            <p:nvPr/>
          </p:nvSpPr>
          <p:spPr>
            <a:xfrm>
              <a:off x="1489097" y="3677686"/>
              <a:ext cx="1997899" cy="36638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a:solidFill>
                    <a:schemeClr val="tx1"/>
                  </a:solidFill>
                  <a:latin typeface="Arial"/>
                  <a:cs typeface="Arial"/>
                </a:rPr>
                <a:t>nova-scheduler</a:t>
              </a:r>
            </a:p>
          </p:txBody>
        </p:sp>
        <p:sp>
          <p:nvSpPr>
            <p:cNvPr id="11" name="Rounded Rectangle 10"/>
            <p:cNvSpPr/>
            <p:nvPr/>
          </p:nvSpPr>
          <p:spPr>
            <a:xfrm>
              <a:off x="3525286" y="3748409"/>
              <a:ext cx="1997899"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nova-network</a:t>
              </a:r>
            </a:p>
          </p:txBody>
        </p:sp>
        <p:sp>
          <p:nvSpPr>
            <p:cNvPr id="12" name="Rounded Rectangle 11"/>
            <p:cNvSpPr/>
            <p:nvPr/>
          </p:nvSpPr>
          <p:spPr>
            <a:xfrm>
              <a:off x="5802683" y="3342080"/>
              <a:ext cx="1997899" cy="3663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200" dirty="0">
                  <a:solidFill>
                    <a:schemeClr val="tx1"/>
                  </a:solidFill>
                  <a:latin typeface="Arial"/>
                  <a:cs typeface="Arial"/>
                </a:rPr>
                <a:t>nova-volume/cinder</a:t>
              </a:r>
            </a:p>
          </p:txBody>
        </p:sp>
        <p:sp>
          <p:nvSpPr>
            <p:cNvPr id="13" name="Can 12"/>
            <p:cNvSpPr/>
            <p:nvPr/>
          </p:nvSpPr>
          <p:spPr>
            <a:xfrm>
              <a:off x="6156540" y="3917516"/>
              <a:ext cx="1296444" cy="789133"/>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tx1"/>
                  </a:solidFill>
                  <a:latin typeface="Arial"/>
                  <a:cs typeface="Arial"/>
                </a:rPr>
                <a:t>volume provider</a:t>
              </a:r>
            </a:p>
            <a:p>
              <a:pPr algn="ctr"/>
              <a:r>
                <a:rPr lang="en-IN" sz="900" dirty="0">
                  <a:solidFill>
                    <a:schemeClr val="tx1"/>
                  </a:solidFill>
                  <a:latin typeface="Arial"/>
                  <a:cs typeface="Arial"/>
                </a:rPr>
                <a:t>(iSCSI, </a:t>
              </a:r>
              <a:r>
                <a:rPr lang="en-IN" sz="900" dirty="0" err="1">
                  <a:solidFill>
                    <a:schemeClr val="tx1"/>
                  </a:solidFill>
                  <a:latin typeface="Arial"/>
                  <a:cs typeface="Arial"/>
                </a:rPr>
                <a:t>etc</a:t>
              </a:r>
              <a:r>
                <a:rPr lang="en-IN" sz="900" dirty="0">
                  <a:solidFill>
                    <a:schemeClr val="tx1"/>
                  </a:solidFill>
                  <a:latin typeface="Arial"/>
                  <a:cs typeface="Arial"/>
                </a:rPr>
                <a:t>)</a:t>
              </a:r>
            </a:p>
          </p:txBody>
        </p:sp>
        <p:sp>
          <p:nvSpPr>
            <p:cNvPr id="14" name="Can 13"/>
            <p:cNvSpPr/>
            <p:nvPr/>
          </p:nvSpPr>
          <p:spPr>
            <a:xfrm>
              <a:off x="3386719" y="2383863"/>
              <a:ext cx="1022436" cy="681089"/>
            </a:xfrm>
            <a:prstGeom prst="ca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a:solidFill>
                    <a:schemeClr val="tx1"/>
                  </a:solidFill>
                  <a:latin typeface="Arial"/>
                  <a:cs typeface="Arial"/>
                </a:rPr>
                <a:t>nova</a:t>
              </a:r>
            </a:p>
            <a:p>
              <a:pPr algn="ctr"/>
              <a:r>
                <a:rPr lang="en-IN" sz="1200" dirty="0">
                  <a:solidFill>
                    <a:schemeClr val="tx1"/>
                  </a:solidFill>
                  <a:latin typeface="Arial"/>
                  <a:cs typeface="Arial"/>
                </a:rPr>
                <a:t>database</a:t>
              </a:r>
              <a:endParaRPr lang="en-IN" sz="1050" dirty="0">
                <a:solidFill>
                  <a:schemeClr val="tx1"/>
                </a:solidFill>
                <a:latin typeface="Arial"/>
                <a:cs typeface="Arial"/>
              </a:endParaRPr>
            </a:p>
          </p:txBody>
        </p:sp>
        <p:sp>
          <p:nvSpPr>
            <p:cNvPr id="15" name="Hexagon 14"/>
            <p:cNvSpPr/>
            <p:nvPr/>
          </p:nvSpPr>
          <p:spPr>
            <a:xfrm>
              <a:off x="5718132" y="2449606"/>
              <a:ext cx="1296445" cy="721022"/>
            </a:xfrm>
            <a:prstGeom prst="hexagon">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IN" sz="1350" dirty="0">
                  <a:solidFill>
                    <a:schemeClr val="tx1"/>
                  </a:solidFill>
                  <a:latin typeface="Arial"/>
                  <a:cs typeface="Arial"/>
                </a:rPr>
                <a:t>Queue</a:t>
              </a:r>
            </a:p>
          </p:txBody>
        </p:sp>
        <p:cxnSp>
          <p:nvCxnSpPr>
            <p:cNvPr id="16" name="Straight Arrow Connector 15"/>
            <p:cNvCxnSpPr>
              <a:stCxn id="7" idx="2"/>
            </p:cNvCxnSpPr>
            <p:nvPr/>
          </p:nvCxnSpPr>
          <p:spPr>
            <a:xfrm flipH="1">
              <a:off x="6366354" y="2022192"/>
              <a:ext cx="435279" cy="42741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5" idx="4"/>
            </p:cNvCxnSpPr>
            <p:nvPr/>
          </p:nvCxnSpPr>
          <p:spPr>
            <a:xfrm>
              <a:off x="5398716" y="1456149"/>
              <a:ext cx="559754" cy="99345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15" idx="4"/>
            </p:cNvCxnSpPr>
            <p:nvPr/>
          </p:nvCxnSpPr>
          <p:spPr>
            <a:xfrm>
              <a:off x="4183696" y="1272956"/>
              <a:ext cx="1714692" cy="117665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1" idx="3"/>
              <a:endCxn id="15" idx="3"/>
            </p:cNvCxnSpPr>
            <p:nvPr/>
          </p:nvCxnSpPr>
          <p:spPr>
            <a:xfrm>
              <a:off x="4824234" y="1874184"/>
              <a:ext cx="893898" cy="935933"/>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5" idx="2"/>
            </p:cNvCxnSpPr>
            <p:nvPr/>
          </p:nvCxnSpPr>
          <p:spPr>
            <a:xfrm flipV="1">
              <a:off x="2819651" y="3170628"/>
              <a:ext cx="3078737" cy="8774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5" idx="3"/>
            </p:cNvCxnSpPr>
            <p:nvPr/>
          </p:nvCxnSpPr>
          <p:spPr>
            <a:xfrm flipV="1">
              <a:off x="3486996" y="2810117"/>
              <a:ext cx="2231136" cy="867569"/>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1"/>
            </p:cNvCxnSpPr>
            <p:nvPr/>
          </p:nvCxnSpPr>
          <p:spPr>
            <a:xfrm>
              <a:off x="6774233" y="3170629"/>
              <a:ext cx="591068" cy="171451"/>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3" idx="1"/>
            </p:cNvCxnSpPr>
            <p:nvPr/>
          </p:nvCxnSpPr>
          <p:spPr>
            <a:xfrm>
              <a:off x="6801630" y="3708468"/>
              <a:ext cx="3132" cy="20904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a:endCxn id="15" idx="2"/>
            </p:cNvCxnSpPr>
            <p:nvPr/>
          </p:nvCxnSpPr>
          <p:spPr>
            <a:xfrm flipV="1">
              <a:off x="4524236" y="3170628"/>
              <a:ext cx="1434237" cy="57778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Parallelogram 24"/>
            <p:cNvSpPr/>
            <p:nvPr/>
          </p:nvSpPr>
          <p:spPr>
            <a:xfrm>
              <a:off x="3811043" y="4377846"/>
              <a:ext cx="1312099" cy="328810"/>
            </a:xfrm>
            <a:prstGeom prst="parallelogram">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50" dirty="0">
                  <a:solidFill>
                    <a:schemeClr val="tx1"/>
                  </a:solidFill>
                  <a:latin typeface="Arial"/>
                  <a:cs typeface="Arial"/>
                </a:rPr>
                <a:t>Network Provider</a:t>
              </a:r>
            </a:p>
          </p:txBody>
        </p:sp>
        <p:cxnSp>
          <p:nvCxnSpPr>
            <p:cNvPr id="26" name="Straight Arrow Connector 25"/>
            <p:cNvCxnSpPr>
              <a:stCxn id="11" idx="2"/>
              <a:endCxn id="25" idx="1"/>
            </p:cNvCxnSpPr>
            <p:nvPr/>
          </p:nvCxnSpPr>
          <p:spPr>
            <a:xfrm flipH="1">
              <a:off x="4521891" y="4114797"/>
              <a:ext cx="2342" cy="26305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4"/>
            </p:cNvCxnSpPr>
            <p:nvPr/>
          </p:nvCxnSpPr>
          <p:spPr>
            <a:xfrm>
              <a:off x="4467093" y="4706657"/>
              <a:ext cx="97077" cy="310019"/>
            </a:xfrm>
            <a:prstGeom prst="straightConnector1">
              <a:avLst/>
            </a:pr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flipH="1">
              <a:off x="4459261" y="4840061"/>
              <a:ext cx="1615856" cy="292549"/>
            </a:xfrm>
            <a:prstGeom prst="rect">
              <a:avLst/>
            </a:prstGeom>
            <a:noFill/>
            <a:ln>
              <a:noFill/>
            </a:ln>
          </p:spPr>
          <p:txBody>
            <a:bodyPr wrap="square" rtlCol="0">
              <a:spAutoFit/>
            </a:bodyPr>
            <a:lstStyle/>
            <a:p>
              <a:pPr algn="ctr"/>
              <a:r>
                <a:rPr lang="en-IN" sz="1200" dirty="0">
                  <a:latin typeface="Arial"/>
                  <a:cs typeface="Arial"/>
                </a:rPr>
                <a:t>Neutron Agent</a:t>
              </a:r>
            </a:p>
          </p:txBody>
        </p:sp>
        <p:cxnSp>
          <p:nvCxnSpPr>
            <p:cNvPr id="29" name="Straight Arrow Connector 28"/>
            <p:cNvCxnSpPr>
              <a:stCxn id="4" idx="2"/>
              <a:endCxn id="8" idx="0"/>
            </p:cNvCxnSpPr>
            <p:nvPr/>
          </p:nvCxnSpPr>
          <p:spPr>
            <a:xfrm>
              <a:off x="2059288" y="2027968"/>
              <a:ext cx="132774" cy="330051"/>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flipH="1">
              <a:off x="1211889" y="2080888"/>
              <a:ext cx="2313396" cy="268170"/>
            </a:xfrm>
            <a:prstGeom prst="rect">
              <a:avLst/>
            </a:prstGeom>
            <a:noFill/>
            <a:ln>
              <a:noFill/>
            </a:ln>
          </p:spPr>
          <p:txBody>
            <a:bodyPr wrap="square" rtlCol="0">
              <a:spAutoFit/>
            </a:bodyPr>
            <a:lstStyle/>
            <a:p>
              <a:pPr algn="ctr"/>
              <a:r>
                <a:rPr lang="en-IN" sz="1050" dirty="0" err="1">
                  <a:latin typeface="Arial"/>
                  <a:cs typeface="Arial"/>
                </a:rPr>
                <a:t>libvrt</a:t>
              </a:r>
              <a:r>
                <a:rPr lang="en-IN" sz="1050" dirty="0">
                  <a:latin typeface="Arial"/>
                  <a:cs typeface="Arial"/>
                </a:rPr>
                <a:t>,     </a:t>
              </a:r>
              <a:r>
                <a:rPr lang="en-IN" sz="1050" dirty="0" err="1">
                  <a:latin typeface="Arial"/>
                  <a:cs typeface="Arial"/>
                </a:rPr>
                <a:t>XenAPI,etc</a:t>
              </a:r>
              <a:endParaRPr lang="en-IN" sz="1050" dirty="0">
                <a:latin typeface="Arial"/>
                <a:cs typeface="Arial"/>
              </a:endParaRPr>
            </a:p>
          </p:txBody>
        </p:sp>
        <p:cxnSp>
          <p:nvCxnSpPr>
            <p:cNvPr id="31" name="Straight Arrow Connector 30"/>
            <p:cNvCxnSpPr>
              <a:stCxn id="51" idx="2"/>
              <a:endCxn id="14" idx="1"/>
            </p:cNvCxnSpPr>
            <p:nvPr/>
          </p:nvCxnSpPr>
          <p:spPr>
            <a:xfrm flipH="1">
              <a:off x="3897937" y="2057378"/>
              <a:ext cx="109686" cy="32648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a:endCxn id="10" idx="0"/>
            </p:cNvCxnSpPr>
            <p:nvPr/>
          </p:nvCxnSpPr>
          <p:spPr>
            <a:xfrm flipH="1">
              <a:off x="2488046" y="3064952"/>
              <a:ext cx="1409891" cy="61273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1" idx="0"/>
            </p:cNvCxnSpPr>
            <p:nvPr/>
          </p:nvCxnSpPr>
          <p:spPr>
            <a:xfrm>
              <a:off x="4153551" y="3064951"/>
              <a:ext cx="370685" cy="68345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2" idx="1"/>
            </p:cNvCxnSpPr>
            <p:nvPr/>
          </p:nvCxnSpPr>
          <p:spPr>
            <a:xfrm>
              <a:off x="4409158" y="2963959"/>
              <a:ext cx="1393525" cy="56131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 idx="2"/>
            </p:cNvCxnSpPr>
            <p:nvPr/>
          </p:nvCxnSpPr>
          <p:spPr>
            <a:xfrm flipV="1">
              <a:off x="4338893" y="1470235"/>
              <a:ext cx="1676735" cy="97937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1"/>
            </p:cNvCxnSpPr>
            <p:nvPr/>
          </p:nvCxnSpPr>
          <p:spPr>
            <a:xfrm flipH="1" flipV="1">
              <a:off x="3811043" y="1456151"/>
              <a:ext cx="86897" cy="927713"/>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6976997" y="1544795"/>
              <a:ext cx="1615858" cy="1285969"/>
            </a:xfrm>
            <a:custGeom>
              <a:avLst/>
              <a:gdLst>
                <a:gd name="connsiteX0" fmla="*/ 0 w 1518099"/>
                <a:gd name="connsiteY0" fmla="*/ 851770 h 905890"/>
                <a:gd name="connsiteX1" fmla="*/ 1277655 w 1518099"/>
                <a:gd name="connsiteY1" fmla="*/ 814192 h 905890"/>
                <a:gd name="connsiteX2" fmla="*/ 1515650 w 1518099"/>
                <a:gd name="connsiteY2" fmla="*/ 0 h 905890"/>
              </a:gdLst>
              <a:ahLst/>
              <a:cxnLst>
                <a:cxn ang="0">
                  <a:pos x="connsiteX0" y="connsiteY0"/>
                </a:cxn>
                <a:cxn ang="0">
                  <a:pos x="connsiteX1" y="connsiteY1"/>
                </a:cxn>
                <a:cxn ang="0">
                  <a:pos x="connsiteX2" y="connsiteY2"/>
                </a:cxn>
              </a:cxnLst>
              <a:rect l="l" t="t" r="r" b="b"/>
              <a:pathLst>
                <a:path w="1518099" h="905890">
                  <a:moveTo>
                    <a:pt x="0" y="851770"/>
                  </a:moveTo>
                  <a:cubicBezTo>
                    <a:pt x="512523" y="903962"/>
                    <a:pt x="1025047" y="956154"/>
                    <a:pt x="1277655" y="814192"/>
                  </a:cubicBezTo>
                  <a:cubicBezTo>
                    <a:pt x="1530263" y="672230"/>
                    <a:pt x="1522956" y="336115"/>
                    <a:pt x="1515650" y="0"/>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38" name="TextBox 37"/>
            <p:cNvSpPr txBox="1"/>
            <p:nvPr/>
          </p:nvSpPr>
          <p:spPr>
            <a:xfrm flipH="1">
              <a:off x="7458697" y="1106213"/>
              <a:ext cx="1719879" cy="487581"/>
            </a:xfrm>
            <a:prstGeom prst="rect">
              <a:avLst/>
            </a:prstGeom>
            <a:noFill/>
            <a:ln>
              <a:noFill/>
            </a:ln>
          </p:spPr>
          <p:txBody>
            <a:bodyPr wrap="square" rtlCol="0">
              <a:spAutoFit/>
            </a:bodyPr>
            <a:lstStyle/>
            <a:p>
              <a:pPr algn="ctr"/>
              <a:r>
                <a:rPr lang="en-IN" sz="1200" dirty="0">
                  <a:latin typeface="Arial"/>
                  <a:cs typeface="Arial"/>
                </a:rPr>
                <a:t>cinder-</a:t>
              </a:r>
              <a:r>
                <a:rPr lang="en-IN" sz="1200" dirty="0" err="1">
                  <a:latin typeface="Arial"/>
                  <a:cs typeface="Arial"/>
                </a:rPr>
                <a:t>api</a:t>
              </a:r>
              <a:endParaRPr lang="en-IN" sz="1200" dirty="0">
                <a:latin typeface="Arial"/>
                <a:cs typeface="Arial"/>
              </a:endParaRPr>
            </a:p>
            <a:p>
              <a:pPr algn="ctr"/>
              <a:r>
                <a:rPr lang="en-IN" sz="1200" dirty="0">
                  <a:latin typeface="Arial"/>
                  <a:cs typeface="Arial"/>
                </a:rPr>
                <a:t>cinder-scheduler</a:t>
              </a:r>
            </a:p>
          </p:txBody>
        </p:sp>
        <p:sp>
          <p:nvSpPr>
            <p:cNvPr id="39" name="TextBox 38"/>
            <p:cNvSpPr txBox="1"/>
            <p:nvPr/>
          </p:nvSpPr>
          <p:spPr>
            <a:xfrm flipH="1">
              <a:off x="7845236" y="2138158"/>
              <a:ext cx="803574" cy="292549"/>
            </a:xfrm>
            <a:prstGeom prst="rect">
              <a:avLst/>
            </a:prstGeom>
            <a:noFill/>
            <a:ln>
              <a:noFill/>
            </a:ln>
          </p:spPr>
          <p:txBody>
            <a:bodyPr wrap="square" rtlCol="0">
              <a:spAutoFit/>
            </a:bodyPr>
            <a:lstStyle/>
            <a:p>
              <a:pPr algn="ctr"/>
              <a:r>
                <a:rPr lang="en-IN" sz="1200" dirty="0" err="1">
                  <a:latin typeface="Arial"/>
                  <a:cs typeface="Arial"/>
                </a:rPr>
                <a:t>amqp</a:t>
              </a:r>
              <a:endParaRPr lang="en-IN" sz="1200" dirty="0">
                <a:latin typeface="Arial"/>
                <a:cs typeface="Arial"/>
              </a:endParaRPr>
            </a:p>
          </p:txBody>
        </p:sp>
        <p:cxnSp>
          <p:nvCxnSpPr>
            <p:cNvPr id="40" name="Straight Arrow Connector 39"/>
            <p:cNvCxnSpPr>
              <a:stCxn id="13" idx="4"/>
            </p:cNvCxnSpPr>
            <p:nvPr/>
          </p:nvCxnSpPr>
          <p:spPr>
            <a:xfrm flipV="1">
              <a:off x="7452984" y="4114798"/>
              <a:ext cx="926928" cy="197285"/>
            </a:xfrm>
            <a:prstGeom prst="straightConnector1">
              <a:avLst/>
            </a:pr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flipH="1">
              <a:off x="7556927" y="3860881"/>
              <a:ext cx="1719879" cy="292549"/>
            </a:xfrm>
            <a:prstGeom prst="rect">
              <a:avLst/>
            </a:prstGeom>
            <a:noFill/>
            <a:ln>
              <a:noFill/>
            </a:ln>
          </p:spPr>
          <p:txBody>
            <a:bodyPr wrap="square" rtlCol="0">
              <a:spAutoFit/>
            </a:bodyPr>
            <a:lstStyle/>
            <a:p>
              <a:pPr algn="ctr"/>
              <a:r>
                <a:rPr lang="en-IN" sz="1200" dirty="0">
                  <a:latin typeface="Arial"/>
                  <a:cs typeface="Arial"/>
                </a:rPr>
                <a:t>cinder-volume</a:t>
              </a:r>
            </a:p>
          </p:txBody>
        </p:sp>
        <p:sp>
          <p:nvSpPr>
            <p:cNvPr id="42" name="Freeform 41"/>
            <p:cNvSpPr/>
            <p:nvPr/>
          </p:nvSpPr>
          <p:spPr>
            <a:xfrm>
              <a:off x="488515" y="1042285"/>
              <a:ext cx="1703540" cy="207188"/>
            </a:xfrm>
            <a:custGeom>
              <a:avLst/>
              <a:gdLst>
                <a:gd name="connsiteX0" fmla="*/ 1703540 w 1703540"/>
                <a:gd name="connsiteY0" fmla="*/ 213621 h 276251"/>
                <a:gd name="connsiteX1" fmla="*/ 388307 w 1703540"/>
                <a:gd name="connsiteY1" fmla="*/ 678 h 276251"/>
                <a:gd name="connsiteX2" fmla="*/ 0 w 1703540"/>
                <a:gd name="connsiteY2" fmla="*/ 276251 h 276251"/>
                <a:gd name="connsiteX3" fmla="*/ 0 w 1703540"/>
                <a:gd name="connsiteY3" fmla="*/ 276251 h 276251"/>
              </a:gdLst>
              <a:ahLst/>
              <a:cxnLst>
                <a:cxn ang="0">
                  <a:pos x="connsiteX0" y="connsiteY0"/>
                </a:cxn>
                <a:cxn ang="0">
                  <a:pos x="connsiteX1" y="connsiteY1"/>
                </a:cxn>
                <a:cxn ang="0">
                  <a:pos x="connsiteX2" y="connsiteY2"/>
                </a:cxn>
                <a:cxn ang="0">
                  <a:pos x="connsiteX3" y="connsiteY3"/>
                </a:cxn>
              </a:cxnLst>
              <a:rect l="l" t="t" r="r" b="b"/>
              <a:pathLst>
                <a:path w="1703540" h="276251">
                  <a:moveTo>
                    <a:pt x="1703540" y="213621"/>
                  </a:moveTo>
                  <a:cubicBezTo>
                    <a:pt x="1187885" y="101930"/>
                    <a:pt x="672230" y="-9760"/>
                    <a:pt x="388307" y="678"/>
                  </a:cubicBezTo>
                  <a:cubicBezTo>
                    <a:pt x="104384" y="11116"/>
                    <a:pt x="0" y="276251"/>
                    <a:pt x="0" y="276251"/>
                  </a:cubicBezTo>
                  <a:lnTo>
                    <a:pt x="0" y="276251"/>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3" name="TextBox 42"/>
            <p:cNvSpPr txBox="1"/>
            <p:nvPr/>
          </p:nvSpPr>
          <p:spPr>
            <a:xfrm flipH="1">
              <a:off x="-168559" y="1207178"/>
              <a:ext cx="1380450" cy="438823"/>
            </a:xfrm>
            <a:prstGeom prst="rect">
              <a:avLst/>
            </a:prstGeom>
            <a:noFill/>
            <a:ln>
              <a:noFill/>
            </a:ln>
          </p:spPr>
          <p:txBody>
            <a:bodyPr wrap="square" rtlCol="0">
              <a:spAutoFit/>
            </a:bodyPr>
            <a:lstStyle/>
            <a:p>
              <a:pPr algn="ctr"/>
              <a:r>
                <a:rPr lang="en-IN" sz="1050" dirty="0">
                  <a:latin typeface="Arial"/>
                  <a:cs typeface="Arial"/>
                </a:rPr>
                <a:t>OpenStack Image API</a:t>
              </a:r>
            </a:p>
          </p:txBody>
        </p:sp>
        <p:sp>
          <p:nvSpPr>
            <p:cNvPr id="44" name="Freeform 43"/>
            <p:cNvSpPr/>
            <p:nvPr/>
          </p:nvSpPr>
          <p:spPr>
            <a:xfrm>
              <a:off x="457204" y="1599594"/>
              <a:ext cx="841722" cy="390755"/>
            </a:xfrm>
            <a:custGeom>
              <a:avLst/>
              <a:gdLst>
                <a:gd name="connsiteX0" fmla="*/ 889348 w 889348"/>
                <a:gd name="connsiteY0" fmla="*/ 375781 h 486793"/>
                <a:gd name="connsiteX1" fmla="*/ 288099 w 889348"/>
                <a:gd name="connsiteY1" fmla="*/ 463463 h 486793"/>
                <a:gd name="connsiteX2" fmla="*/ 0 w 889348"/>
                <a:gd name="connsiteY2" fmla="*/ 0 h 486793"/>
              </a:gdLst>
              <a:ahLst/>
              <a:cxnLst>
                <a:cxn ang="0">
                  <a:pos x="connsiteX0" y="connsiteY0"/>
                </a:cxn>
                <a:cxn ang="0">
                  <a:pos x="connsiteX1" y="connsiteY1"/>
                </a:cxn>
                <a:cxn ang="0">
                  <a:pos x="connsiteX2" y="connsiteY2"/>
                </a:cxn>
              </a:cxnLst>
              <a:rect l="l" t="t" r="r" b="b"/>
              <a:pathLst>
                <a:path w="889348" h="486793">
                  <a:moveTo>
                    <a:pt x="889348" y="375781"/>
                  </a:moveTo>
                  <a:cubicBezTo>
                    <a:pt x="662836" y="450937"/>
                    <a:pt x="436324" y="526093"/>
                    <a:pt x="288099" y="463463"/>
                  </a:cubicBezTo>
                  <a:cubicBezTo>
                    <a:pt x="139874" y="400833"/>
                    <a:pt x="69937" y="200416"/>
                    <a:pt x="0" y="0"/>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5" name="Freeform 44"/>
            <p:cNvSpPr/>
            <p:nvPr/>
          </p:nvSpPr>
          <p:spPr>
            <a:xfrm>
              <a:off x="638827" y="1283019"/>
              <a:ext cx="1553228" cy="2202348"/>
            </a:xfrm>
            <a:custGeom>
              <a:avLst/>
              <a:gdLst>
                <a:gd name="connsiteX0" fmla="*/ 1553228 w 1553228"/>
                <a:gd name="connsiteY0" fmla="*/ 5374 h 2936464"/>
                <a:gd name="connsiteX1" fmla="*/ 551146 w 1553228"/>
                <a:gd name="connsiteY1" fmla="*/ 393681 h 2936464"/>
                <a:gd name="connsiteX2" fmla="*/ 300625 w 1553228"/>
                <a:gd name="connsiteY2" fmla="*/ 2510579 h 2936464"/>
                <a:gd name="connsiteX3" fmla="*/ 0 w 1553228"/>
                <a:gd name="connsiteY3" fmla="*/ 2936464 h 2936464"/>
              </a:gdLst>
              <a:ahLst/>
              <a:cxnLst>
                <a:cxn ang="0">
                  <a:pos x="connsiteX0" y="connsiteY0"/>
                </a:cxn>
                <a:cxn ang="0">
                  <a:pos x="connsiteX1" y="connsiteY1"/>
                </a:cxn>
                <a:cxn ang="0">
                  <a:pos x="connsiteX2" y="connsiteY2"/>
                </a:cxn>
                <a:cxn ang="0">
                  <a:pos x="connsiteX3" y="connsiteY3"/>
                </a:cxn>
              </a:cxnLst>
              <a:rect l="l" t="t" r="r" b="b"/>
              <a:pathLst>
                <a:path w="1553228" h="2936464">
                  <a:moveTo>
                    <a:pt x="1553228" y="5374"/>
                  </a:moveTo>
                  <a:cubicBezTo>
                    <a:pt x="1156570" y="-9240"/>
                    <a:pt x="759913" y="-23853"/>
                    <a:pt x="551146" y="393681"/>
                  </a:cubicBezTo>
                  <a:cubicBezTo>
                    <a:pt x="342379" y="811215"/>
                    <a:pt x="392483" y="2086782"/>
                    <a:pt x="300625" y="2510579"/>
                  </a:cubicBezTo>
                  <a:cubicBezTo>
                    <a:pt x="208767" y="2934376"/>
                    <a:pt x="104383" y="2935420"/>
                    <a:pt x="0" y="2936464"/>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6" name="TextBox 45"/>
            <p:cNvSpPr txBox="1"/>
            <p:nvPr/>
          </p:nvSpPr>
          <p:spPr>
            <a:xfrm flipH="1">
              <a:off x="-139080" y="3512260"/>
              <a:ext cx="1380450" cy="438823"/>
            </a:xfrm>
            <a:prstGeom prst="rect">
              <a:avLst/>
            </a:prstGeom>
            <a:noFill/>
            <a:ln>
              <a:noFill/>
            </a:ln>
          </p:spPr>
          <p:txBody>
            <a:bodyPr wrap="square" rtlCol="0">
              <a:spAutoFit/>
            </a:bodyPr>
            <a:lstStyle/>
            <a:p>
              <a:pPr algn="ctr"/>
              <a:r>
                <a:rPr lang="en-IN" sz="1050" dirty="0">
                  <a:latin typeface="Arial"/>
                  <a:cs typeface="Arial"/>
                </a:rPr>
                <a:t>OpenStack Identity API</a:t>
              </a:r>
            </a:p>
          </p:txBody>
        </p:sp>
        <p:sp>
          <p:nvSpPr>
            <p:cNvPr id="47" name="Freeform 46"/>
            <p:cNvSpPr/>
            <p:nvPr/>
          </p:nvSpPr>
          <p:spPr>
            <a:xfrm>
              <a:off x="3008229" y="671100"/>
              <a:ext cx="1330663" cy="418666"/>
            </a:xfrm>
            <a:custGeom>
              <a:avLst/>
              <a:gdLst>
                <a:gd name="connsiteX0" fmla="*/ 73176 w 1125362"/>
                <a:gd name="connsiteY0" fmla="*/ 558221 h 558221"/>
                <a:gd name="connsiteX1" fmla="*/ 110754 w 1125362"/>
                <a:gd name="connsiteY1" fmla="*/ 57180 h 558221"/>
                <a:gd name="connsiteX2" fmla="*/ 1125362 w 1125362"/>
                <a:gd name="connsiteY2" fmla="*/ 32128 h 558221"/>
              </a:gdLst>
              <a:ahLst/>
              <a:cxnLst>
                <a:cxn ang="0">
                  <a:pos x="connsiteX0" y="connsiteY0"/>
                </a:cxn>
                <a:cxn ang="0">
                  <a:pos x="connsiteX1" y="connsiteY1"/>
                </a:cxn>
                <a:cxn ang="0">
                  <a:pos x="connsiteX2" y="connsiteY2"/>
                </a:cxn>
              </a:cxnLst>
              <a:rect l="l" t="t" r="r" b="b"/>
              <a:pathLst>
                <a:path w="1125362" h="558221">
                  <a:moveTo>
                    <a:pt x="73176" y="558221"/>
                  </a:moveTo>
                  <a:cubicBezTo>
                    <a:pt x="4283" y="351541"/>
                    <a:pt x="-64610" y="144862"/>
                    <a:pt x="110754" y="57180"/>
                  </a:cubicBezTo>
                  <a:cubicBezTo>
                    <a:pt x="286118" y="-30502"/>
                    <a:pt x="705740" y="813"/>
                    <a:pt x="1125362" y="32128"/>
                  </a:cubicBezTo>
                </a:path>
              </a:pathLst>
            </a:cu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350">
                <a:latin typeface="Arial"/>
                <a:cs typeface="Arial"/>
              </a:endParaRPr>
            </a:p>
          </p:txBody>
        </p:sp>
        <p:sp>
          <p:nvSpPr>
            <p:cNvPr id="48" name="TextBox 47"/>
            <p:cNvSpPr txBox="1"/>
            <p:nvPr/>
          </p:nvSpPr>
          <p:spPr>
            <a:xfrm flipH="1">
              <a:off x="4220831" y="524359"/>
              <a:ext cx="2475455" cy="292549"/>
            </a:xfrm>
            <a:prstGeom prst="rect">
              <a:avLst/>
            </a:prstGeom>
            <a:noFill/>
            <a:ln>
              <a:noFill/>
            </a:ln>
          </p:spPr>
          <p:txBody>
            <a:bodyPr wrap="square" rtlCol="0">
              <a:spAutoFit/>
            </a:bodyPr>
            <a:lstStyle/>
            <a:p>
              <a:pPr algn="ctr"/>
              <a:r>
                <a:rPr lang="en-IN" sz="1200" dirty="0">
                  <a:latin typeface="Arial"/>
                  <a:cs typeface="Arial"/>
                </a:rPr>
                <a:t>OpenStack Compute API</a:t>
              </a:r>
            </a:p>
          </p:txBody>
        </p:sp>
        <p:cxnSp>
          <p:nvCxnSpPr>
            <p:cNvPr id="49" name="Straight Arrow Connector 48"/>
            <p:cNvCxnSpPr>
              <a:stCxn id="6" idx="0"/>
            </p:cNvCxnSpPr>
            <p:nvPr/>
          </p:nvCxnSpPr>
          <p:spPr>
            <a:xfrm flipV="1">
              <a:off x="6015628" y="671100"/>
              <a:ext cx="1900823" cy="43274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flipH="1">
              <a:off x="7519975" y="522016"/>
              <a:ext cx="1719879" cy="292549"/>
            </a:xfrm>
            <a:prstGeom prst="rect">
              <a:avLst/>
            </a:prstGeom>
            <a:noFill/>
            <a:ln>
              <a:noFill/>
            </a:ln>
          </p:spPr>
          <p:txBody>
            <a:bodyPr wrap="square" rtlCol="0">
              <a:spAutoFit/>
            </a:bodyPr>
            <a:lstStyle/>
            <a:p>
              <a:pPr algn="ctr"/>
              <a:r>
                <a:rPr lang="en-IN" sz="1200" dirty="0" err="1">
                  <a:latin typeface="Arial"/>
                  <a:cs typeface="Arial"/>
                </a:rPr>
                <a:t>vnc</a:t>
              </a:r>
              <a:r>
                <a:rPr lang="en-IN" sz="1200" dirty="0">
                  <a:latin typeface="Arial"/>
                  <a:cs typeface="Arial"/>
                </a:rPr>
                <a:t>/</a:t>
              </a:r>
              <a:r>
                <a:rPr lang="en-IN" sz="1200" dirty="0" err="1">
                  <a:latin typeface="Arial"/>
                  <a:cs typeface="Arial"/>
                </a:rPr>
                <a:t>vmrc</a:t>
              </a:r>
              <a:endParaRPr lang="en-IN" sz="1200" dirty="0">
                <a:latin typeface="Arial"/>
                <a:cs typeface="Arial"/>
              </a:endParaRPr>
            </a:p>
          </p:txBody>
        </p:sp>
        <p:sp>
          <p:nvSpPr>
            <p:cNvPr id="51" name="Rounded Rectangle 50"/>
            <p:cNvSpPr/>
            <p:nvPr/>
          </p:nvSpPr>
          <p:spPr>
            <a:xfrm>
              <a:off x="3191011" y="1690989"/>
              <a:ext cx="1633223" cy="366389"/>
            </a:xfrm>
            <a:prstGeom prst="roundRect">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nova-conductor</a:t>
              </a:r>
            </a:p>
          </p:txBody>
        </p:sp>
        <p:cxnSp>
          <p:nvCxnSpPr>
            <p:cNvPr id="52" name="Straight Arrow Connector 51"/>
            <p:cNvCxnSpPr>
              <a:stCxn id="51" idx="1"/>
              <a:endCxn id="4" idx="3"/>
            </p:cNvCxnSpPr>
            <p:nvPr/>
          </p:nvCxnSpPr>
          <p:spPr>
            <a:xfrm flipH="1" flipV="1">
              <a:off x="2819651" y="1844774"/>
              <a:ext cx="371360" cy="2941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433052" y="4095874"/>
            <a:ext cx="6863877"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dirty="0"/>
              <a:t>为虚拟机提供了一个高度可伸缩的管理框架（</a:t>
            </a:r>
            <a:r>
              <a:rPr lang="en-US" altLang="zh-CN" dirty="0"/>
              <a:t>nova-scheduler</a:t>
            </a:r>
            <a:r>
              <a:rPr lang="zh-CN" altLang="en-US" dirty="0"/>
              <a:t>）</a:t>
            </a:r>
          </a:p>
        </p:txBody>
      </p:sp>
      <p:sp>
        <p:nvSpPr>
          <p:cNvPr id="55" name="矩形 54"/>
          <p:cNvSpPr/>
          <p:nvPr/>
        </p:nvSpPr>
        <p:spPr>
          <a:xfrm>
            <a:off x="252304" y="747964"/>
            <a:ext cx="5099547"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dirty="0"/>
              <a:t>计算资源的控制器（</a:t>
            </a:r>
            <a:r>
              <a:rPr lang="en-US" altLang="zh-CN" dirty="0"/>
              <a:t>nova-</a:t>
            </a:r>
            <a:r>
              <a:rPr lang="en-US" altLang="zh-CN" dirty="0" err="1"/>
              <a:t>api</a:t>
            </a:r>
            <a:r>
              <a:rPr lang="zh-CN" altLang="en-US" dirty="0"/>
              <a:t>安装在管理节点）</a:t>
            </a:r>
            <a:endParaRPr lang="en-US" altLang="zh-CN" dirty="0"/>
          </a:p>
        </p:txBody>
      </p:sp>
      <p:sp>
        <p:nvSpPr>
          <p:cNvPr id="56" name="矩形 55"/>
          <p:cNvSpPr/>
          <p:nvPr/>
        </p:nvSpPr>
        <p:spPr>
          <a:xfrm>
            <a:off x="892596" y="2133283"/>
            <a:ext cx="783061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en-US" dirty="0"/>
              <a:t>不提供虚拟化功能，集成了主流的开源虚拟化技术（</a:t>
            </a:r>
            <a:r>
              <a:rPr lang="en-US" altLang="zh-CN" dirty="0"/>
              <a:t> nova-computer </a:t>
            </a:r>
            <a:r>
              <a:rPr lang="zh-CN" altLang="en-US" dirty="0"/>
              <a:t>安装在计算节点）</a:t>
            </a:r>
            <a:endParaRPr lang="en-US" altLang="zh-CN" dirty="0"/>
          </a:p>
        </p:txBody>
      </p:sp>
    </p:spTree>
    <p:extLst>
      <p:ext uri="{BB962C8B-B14F-4D97-AF65-F5344CB8AC3E}">
        <p14:creationId xmlns:p14="http://schemas.microsoft.com/office/powerpoint/2010/main" val="3542058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IN" altLang="zh-CN" kern="1200" spc="-100" dirty="0">
                <a:latin typeface="Arial" panose="020B0604020202020204" pitchFamily="34" charset="0"/>
                <a:ea typeface="黑体" panose="02010609060101010101" pitchFamily="49" charset="-122"/>
              </a:rPr>
              <a:t>Nova (Compute)</a:t>
            </a:r>
            <a:endParaRPr lang="zh-CN" altLang="en-US" dirty="0"/>
          </a:p>
        </p:txBody>
      </p:sp>
      <p:sp>
        <p:nvSpPr>
          <p:cNvPr id="5" name="内容占位符 4"/>
          <p:cNvSpPr>
            <a:spLocks noGrp="1"/>
          </p:cNvSpPr>
          <p:nvPr>
            <p:ph sz="half" idx="1"/>
          </p:nvPr>
        </p:nvSpPr>
        <p:spPr/>
        <p:txBody>
          <a:bodyPr/>
          <a:lstStyle/>
          <a:p>
            <a:pPr marL="0" indent="0">
              <a:buNone/>
            </a:pPr>
            <a:r>
              <a:rPr lang="en-US" altLang="zh-CN" sz="2000" dirty="0" err="1"/>
              <a:t>OpenStack</a:t>
            </a:r>
            <a:r>
              <a:rPr lang="zh-CN" altLang="en-US" sz="2000" dirty="0"/>
              <a:t>计算</a:t>
            </a:r>
            <a:r>
              <a:rPr lang="zh-CN" altLang="en-US" sz="2000" dirty="0" smtClean="0"/>
              <a:t>部件</a:t>
            </a:r>
            <a:r>
              <a:rPr lang="en-US" altLang="zh-CN" sz="2000" dirty="0" smtClean="0"/>
              <a:t>Nova</a:t>
            </a:r>
            <a:r>
              <a:rPr lang="zh-CN" altLang="en-US" sz="2000" dirty="0" smtClean="0"/>
              <a:t>：</a:t>
            </a:r>
            <a:endParaRPr lang="en-US" altLang="zh-CN" sz="2000" dirty="0"/>
          </a:p>
          <a:p>
            <a:r>
              <a:rPr lang="en-US" altLang="zh-CN" b="0" dirty="0" smtClean="0"/>
              <a:t>API Server</a:t>
            </a:r>
            <a:r>
              <a:rPr lang="zh-CN" altLang="en-US" b="0" dirty="0" smtClean="0"/>
              <a:t>（</a:t>
            </a:r>
            <a:r>
              <a:rPr lang="en-US" altLang="zh-CN" b="0" dirty="0" smtClean="0"/>
              <a:t>nova-</a:t>
            </a:r>
            <a:r>
              <a:rPr lang="en-US" altLang="zh-CN" b="0" dirty="0" err="1" smtClean="0"/>
              <a:t>api</a:t>
            </a:r>
            <a:r>
              <a:rPr lang="zh-CN" altLang="en-US" b="0" dirty="0" smtClean="0"/>
              <a:t>）</a:t>
            </a:r>
            <a:endParaRPr lang="en-US" altLang="zh-CN" b="0" dirty="0" smtClean="0"/>
          </a:p>
          <a:p>
            <a:r>
              <a:rPr lang="zh-CN" altLang="en-US" b="0" dirty="0" smtClean="0"/>
              <a:t>消息</a:t>
            </a:r>
            <a:r>
              <a:rPr lang="zh-CN" altLang="en-US" b="0" dirty="0"/>
              <a:t>队列（</a:t>
            </a:r>
            <a:r>
              <a:rPr lang="en-US" altLang="zh-CN" b="0" dirty="0"/>
              <a:t>rabbit-</a:t>
            </a:r>
            <a:r>
              <a:rPr lang="en-US" altLang="zh-CN" b="0" dirty="0" err="1"/>
              <a:t>mq</a:t>
            </a:r>
            <a:r>
              <a:rPr lang="en-US" altLang="zh-CN" b="0" dirty="0"/>
              <a:t> server</a:t>
            </a:r>
            <a:r>
              <a:rPr lang="zh-CN" altLang="en-US" b="0" dirty="0" smtClean="0"/>
              <a:t>）</a:t>
            </a:r>
            <a:endParaRPr lang="en-US" altLang="zh-CN" b="0" dirty="0"/>
          </a:p>
          <a:p>
            <a:r>
              <a:rPr lang="zh-CN" altLang="en-US" b="0" dirty="0" smtClean="0"/>
              <a:t>运算工作站（</a:t>
            </a:r>
            <a:r>
              <a:rPr lang="en-US" altLang="zh-CN" b="0" dirty="0" smtClean="0"/>
              <a:t>nova-compute</a:t>
            </a:r>
            <a:r>
              <a:rPr lang="zh-CN" altLang="en-US" b="0" dirty="0" smtClean="0"/>
              <a:t>）</a:t>
            </a:r>
          </a:p>
          <a:p>
            <a:r>
              <a:rPr lang="zh-CN" altLang="en-US" b="0" dirty="0" smtClean="0"/>
              <a:t>网络控制器（</a:t>
            </a:r>
            <a:r>
              <a:rPr lang="en-US" altLang="zh-CN" b="0" dirty="0" smtClean="0"/>
              <a:t>nova-network</a:t>
            </a:r>
            <a:r>
              <a:rPr lang="zh-CN" altLang="en-US" b="0" dirty="0" smtClean="0"/>
              <a:t>）</a:t>
            </a:r>
          </a:p>
          <a:p>
            <a:r>
              <a:rPr lang="zh-CN" altLang="en-US" b="0" dirty="0" smtClean="0"/>
              <a:t>卷管理（</a:t>
            </a:r>
            <a:r>
              <a:rPr lang="en-US" altLang="zh-CN" b="0" dirty="0" smtClean="0"/>
              <a:t>nova-volume</a:t>
            </a:r>
            <a:r>
              <a:rPr lang="zh-CN" altLang="en-US" b="0" dirty="0" smtClean="0"/>
              <a:t>）</a:t>
            </a:r>
          </a:p>
          <a:p>
            <a:r>
              <a:rPr lang="zh-CN" altLang="en-US" b="0" dirty="0" smtClean="0"/>
              <a:t>调度器（</a:t>
            </a:r>
            <a:r>
              <a:rPr lang="en-US" altLang="zh-CN" b="0" dirty="0" smtClean="0"/>
              <a:t>nova-scheduler</a:t>
            </a:r>
            <a:r>
              <a:rPr lang="zh-CN" altLang="en-US" b="0" dirty="0" smtClean="0"/>
              <a:t>）</a:t>
            </a:r>
            <a:endParaRPr lang="zh-CN" altLang="en-US" b="0" dirty="0"/>
          </a:p>
        </p:txBody>
      </p:sp>
      <p:sp>
        <p:nvSpPr>
          <p:cNvPr id="6" name="内容占位符 5"/>
          <p:cNvSpPr>
            <a:spLocks noGrp="1"/>
          </p:cNvSpPr>
          <p:nvPr>
            <p:ph sz="half" idx="2"/>
          </p:nvPr>
        </p:nvSpPr>
        <p:spPr/>
        <p:txBody>
          <a:bodyPr/>
          <a:lstStyle/>
          <a:p>
            <a:pPr marL="0" indent="0">
              <a:buNone/>
            </a:pPr>
            <a:r>
              <a:rPr lang="zh-CN" altLang="en-US" dirty="0" smtClean="0"/>
              <a:t>基于计算沃云服务：</a:t>
            </a:r>
            <a:endParaRPr lang="en-US" altLang="zh-CN" dirty="0" smtClean="0"/>
          </a:p>
          <a:p>
            <a:r>
              <a:rPr lang="zh-CN" altLang="en-US" b="0" dirty="0" smtClean="0"/>
              <a:t>弹性云主机</a:t>
            </a:r>
            <a:endParaRPr lang="en-US" altLang="zh-CN" b="0" dirty="0" smtClean="0"/>
          </a:p>
          <a:p>
            <a:r>
              <a:rPr lang="zh-CN" altLang="en-US" b="0" dirty="0" smtClean="0"/>
              <a:t>弹性负载均衡</a:t>
            </a:r>
            <a:endParaRPr lang="en-US" altLang="zh-CN" b="0" dirty="0" smtClean="0"/>
          </a:p>
          <a:p>
            <a:r>
              <a:rPr lang="zh-CN" altLang="en-US" b="0" dirty="0"/>
              <a:t>弹性</a:t>
            </a:r>
            <a:r>
              <a:rPr lang="zh-CN" altLang="en-US" b="0" dirty="0" smtClean="0"/>
              <a:t>扩展</a:t>
            </a:r>
            <a:endParaRPr lang="en-US" altLang="zh-CN" b="0" dirty="0" smtClean="0"/>
          </a:p>
          <a:p>
            <a:r>
              <a:rPr lang="zh-CN" altLang="en-US" b="0" dirty="0" smtClean="0"/>
              <a:t>自动化部署</a:t>
            </a:r>
            <a:endParaRPr lang="en-US" altLang="zh-CN" b="0" dirty="0" smtClean="0"/>
          </a:p>
          <a:p>
            <a:r>
              <a:rPr lang="en-US" altLang="zh-CN" b="0" dirty="0" smtClean="0"/>
              <a:t>……</a:t>
            </a:r>
          </a:p>
        </p:txBody>
      </p:sp>
      <p:sp>
        <p:nvSpPr>
          <p:cNvPr id="4" name="灯片编号占位符 3"/>
          <p:cNvSpPr>
            <a:spLocks noGrp="1"/>
          </p:cNvSpPr>
          <p:nvPr>
            <p:ph type="sldNum" sz="quarter" idx="4294967295"/>
          </p:nvPr>
        </p:nvSpPr>
        <p:spPr>
          <a:xfrm>
            <a:off x="8316416" y="4840002"/>
            <a:ext cx="396000" cy="216000"/>
          </a:xfrm>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16</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2362202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422497" y="1932390"/>
            <a:ext cx="1208960" cy="1355421"/>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371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Swift (Object Storage </a:t>
            </a:r>
            <a:r>
              <a:rPr lang="zh-CN" altLang="en-US" kern="1200" spc="-100" dirty="0">
                <a:latin typeface="Arial" panose="020B0604020202020204" pitchFamily="34" charset="0"/>
                <a:ea typeface="黑体" panose="02010609060101010101" pitchFamily="49" charset="-122"/>
                <a:cs typeface="+mn-cs"/>
              </a:rPr>
              <a:t>对象存储</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548262" y="892495"/>
            <a:ext cx="3477310" cy="4127527"/>
          </a:xfrm>
        </p:spPr>
        <p:txBody>
          <a:bodyPr>
            <a:normAutofit/>
          </a:bodyPr>
          <a:lstStyle/>
          <a:p>
            <a:r>
              <a:rPr lang="zh-CN" altLang="en-US" dirty="0"/>
              <a:t>分布式对象存储服务</a:t>
            </a:r>
            <a:endParaRPr lang="en-US" altLang="zh-CN" dirty="0"/>
          </a:p>
          <a:p>
            <a:r>
              <a:rPr lang="zh-CN" altLang="en-US" dirty="0"/>
              <a:t>可提供虚机镜像存储</a:t>
            </a:r>
            <a:endParaRPr lang="en-US" altLang="zh-CN" dirty="0"/>
          </a:p>
          <a:p>
            <a:r>
              <a:rPr lang="zh-CN" altLang="en-US" dirty="0"/>
              <a:t>完全独立的一个服务模块</a:t>
            </a:r>
            <a:endParaRPr lang="en-US" altLang="zh-CN" dirty="0"/>
          </a:p>
          <a:p>
            <a:r>
              <a:rPr lang="zh-CN" altLang="en-US" b="0" dirty="0"/>
              <a:t>三层逻辑结构：</a:t>
            </a:r>
            <a:r>
              <a:rPr lang="en-US" altLang="zh-CN" b="0" dirty="0"/>
              <a:t>Account/Container/Object</a:t>
            </a:r>
            <a:r>
              <a:rPr lang="zh-CN" altLang="en-US" b="0" dirty="0"/>
              <a:t>（账户</a:t>
            </a:r>
            <a:r>
              <a:rPr lang="en-US" altLang="zh-CN" b="0" dirty="0"/>
              <a:t>/</a:t>
            </a:r>
            <a:r>
              <a:rPr lang="zh-CN" altLang="en-US" b="0" dirty="0"/>
              <a:t>容器</a:t>
            </a:r>
            <a:r>
              <a:rPr lang="en-US" altLang="zh-CN" b="0" dirty="0"/>
              <a:t>/</a:t>
            </a:r>
            <a:r>
              <a:rPr lang="zh-CN" altLang="en-US" b="0" dirty="0"/>
              <a:t>对象</a:t>
            </a:r>
            <a:r>
              <a:rPr lang="en-US" altLang="zh-CN" b="0" dirty="0"/>
              <a:t>)</a:t>
            </a:r>
          </a:p>
          <a:p>
            <a:pPr lvl="1">
              <a:lnSpc>
                <a:spcPct val="100000"/>
              </a:lnSpc>
            </a:pPr>
            <a:r>
              <a:rPr lang="zh-CN" altLang="en-US" sz="1600" b="0" dirty="0"/>
              <a:t>账户：相当于租户，用来做顶层的隔离机制</a:t>
            </a:r>
            <a:endParaRPr lang="en-US" altLang="zh-CN" sz="1600" b="0" dirty="0"/>
          </a:p>
          <a:p>
            <a:pPr lvl="1">
              <a:lnSpc>
                <a:spcPct val="100000"/>
              </a:lnSpc>
            </a:pPr>
            <a:r>
              <a:rPr lang="zh-CN" altLang="en-US" sz="1600" dirty="0"/>
              <a:t>容器：类似文件夹或目录</a:t>
            </a:r>
            <a:endParaRPr lang="en-US" altLang="zh-CN" sz="1600" dirty="0"/>
          </a:p>
          <a:p>
            <a:pPr lvl="1">
              <a:lnSpc>
                <a:spcPct val="100000"/>
              </a:lnSpc>
            </a:pPr>
            <a:r>
              <a:rPr lang="zh-CN" altLang="en-US" sz="1600" dirty="0"/>
              <a:t>对象：由元数据和内容两部分组成</a:t>
            </a:r>
            <a:endParaRPr lang="en-US" sz="1600" dirty="0"/>
          </a:p>
        </p:txBody>
      </p:sp>
      <p:grpSp>
        <p:nvGrpSpPr>
          <p:cNvPr id="3" name="Group 2"/>
          <p:cNvGrpSpPr/>
          <p:nvPr/>
        </p:nvGrpSpPr>
        <p:grpSpPr>
          <a:xfrm>
            <a:off x="255233" y="813393"/>
            <a:ext cx="5378651" cy="3903387"/>
            <a:chOff x="74589" y="622365"/>
            <a:chExt cx="5571846" cy="4043597"/>
          </a:xfrm>
        </p:grpSpPr>
        <p:sp>
          <p:nvSpPr>
            <p:cNvPr id="24" name="Rectangle 23"/>
            <p:cNvSpPr/>
            <p:nvPr/>
          </p:nvSpPr>
          <p:spPr>
            <a:xfrm>
              <a:off x="74589" y="1326924"/>
              <a:ext cx="5051695" cy="3339038"/>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sp>
          <p:nvSpPr>
            <p:cNvPr id="25" name="Rounded Rectangle 24"/>
            <p:cNvSpPr/>
            <p:nvPr/>
          </p:nvSpPr>
          <p:spPr>
            <a:xfrm>
              <a:off x="1788097" y="1512519"/>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swift-proxy</a:t>
              </a:r>
            </a:p>
          </p:txBody>
        </p:sp>
        <p:sp>
          <p:nvSpPr>
            <p:cNvPr id="26" name="Rounded Rectangle 25"/>
            <p:cNvSpPr/>
            <p:nvPr/>
          </p:nvSpPr>
          <p:spPr>
            <a:xfrm>
              <a:off x="125265" y="2745551"/>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account</a:t>
              </a:r>
            </a:p>
          </p:txBody>
        </p:sp>
        <p:sp>
          <p:nvSpPr>
            <p:cNvPr id="27" name="Rounded Rectangle 26"/>
            <p:cNvSpPr/>
            <p:nvPr/>
          </p:nvSpPr>
          <p:spPr>
            <a:xfrm>
              <a:off x="1788097" y="2745551"/>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container</a:t>
              </a:r>
            </a:p>
          </p:txBody>
        </p:sp>
        <p:sp>
          <p:nvSpPr>
            <p:cNvPr id="28" name="Rounded Rectangle 27"/>
            <p:cNvSpPr/>
            <p:nvPr/>
          </p:nvSpPr>
          <p:spPr>
            <a:xfrm>
              <a:off x="3479113" y="2745550"/>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object</a:t>
              </a:r>
            </a:p>
          </p:txBody>
        </p:sp>
        <p:sp>
          <p:nvSpPr>
            <p:cNvPr id="29" name="Can 28"/>
            <p:cNvSpPr/>
            <p:nvPr/>
          </p:nvSpPr>
          <p:spPr>
            <a:xfrm>
              <a:off x="400051"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account DB</a:t>
              </a:r>
            </a:p>
          </p:txBody>
        </p:sp>
        <p:sp>
          <p:nvSpPr>
            <p:cNvPr id="30" name="Can 29"/>
            <p:cNvSpPr/>
            <p:nvPr/>
          </p:nvSpPr>
          <p:spPr>
            <a:xfrm>
              <a:off x="2053488"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container DB</a:t>
              </a:r>
            </a:p>
          </p:txBody>
        </p:sp>
        <p:sp>
          <p:nvSpPr>
            <p:cNvPr id="31" name="Can 30"/>
            <p:cNvSpPr/>
            <p:nvPr/>
          </p:nvSpPr>
          <p:spPr>
            <a:xfrm>
              <a:off x="3753899"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object store</a:t>
              </a:r>
            </a:p>
          </p:txBody>
        </p:sp>
        <p:cxnSp>
          <p:nvCxnSpPr>
            <p:cNvPr id="32" name="Straight Arrow Connector 31"/>
            <p:cNvCxnSpPr>
              <a:stCxn id="27" idx="0"/>
              <a:endCxn id="25" idx="2"/>
            </p:cNvCxnSpPr>
            <p:nvPr/>
          </p:nvCxnSpPr>
          <p:spPr>
            <a:xfrm flipV="1">
              <a:off x="2574102" y="1897693"/>
              <a:ext cx="0" cy="84785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0"/>
              <a:endCxn id="25" idx="2"/>
            </p:cNvCxnSpPr>
            <p:nvPr/>
          </p:nvCxnSpPr>
          <p:spPr>
            <a:xfrm rot="5400000" flipH="1" flipV="1">
              <a:off x="1318760" y="1490205"/>
              <a:ext cx="847856" cy="166283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0"/>
              <a:endCxn id="25" idx="2"/>
            </p:cNvCxnSpPr>
            <p:nvPr/>
          </p:nvCxnSpPr>
          <p:spPr>
            <a:xfrm rot="16200000" flipV="1">
              <a:off x="2995683" y="1476113"/>
              <a:ext cx="847856" cy="169101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1"/>
              <a:endCxn id="26" idx="2"/>
            </p:cNvCxnSpPr>
            <p:nvPr/>
          </p:nvCxnSpPr>
          <p:spPr>
            <a:xfrm flipV="1">
              <a:off x="911272" y="3130725"/>
              <a:ext cx="1" cy="57776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a:endCxn id="27" idx="2"/>
            </p:cNvCxnSpPr>
            <p:nvPr/>
          </p:nvCxnSpPr>
          <p:spPr>
            <a:xfrm flipV="1">
              <a:off x="2564706" y="3130725"/>
              <a:ext cx="9396" cy="57776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1"/>
              <a:endCxn id="28" idx="2"/>
            </p:cNvCxnSpPr>
            <p:nvPr/>
          </p:nvCxnSpPr>
          <p:spPr>
            <a:xfrm flipV="1">
              <a:off x="4265120" y="3130723"/>
              <a:ext cx="1" cy="57776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flipH="1" flipV="1">
              <a:off x="3292243" y="1150829"/>
              <a:ext cx="1484095" cy="590645"/>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cxnSp>
          <p:nvCxnSpPr>
            <p:cNvPr id="39" name="Straight Arrow Connector 38"/>
            <p:cNvCxnSpPr/>
            <p:nvPr/>
          </p:nvCxnSpPr>
          <p:spPr>
            <a:xfrm>
              <a:off x="2179409" y="933226"/>
              <a:ext cx="263170" cy="57929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flipH="1">
              <a:off x="742624" y="622365"/>
              <a:ext cx="1719879" cy="334773"/>
            </a:xfrm>
            <a:prstGeom prst="rect">
              <a:avLst/>
            </a:prstGeom>
            <a:noFill/>
          </p:spPr>
          <p:txBody>
            <a:bodyPr wrap="square" rtlCol="0">
              <a:spAutoFit/>
            </a:bodyPr>
            <a:lstStyle/>
            <a:p>
              <a:pPr algn="ctr"/>
              <a:r>
                <a:rPr lang="en-IN" sz="1500" dirty="0">
                  <a:latin typeface="Arial"/>
                  <a:cs typeface="Arial"/>
                </a:rPr>
                <a:t>Client Access</a:t>
              </a:r>
            </a:p>
          </p:txBody>
        </p:sp>
        <p:cxnSp>
          <p:nvCxnSpPr>
            <p:cNvPr id="41" name="Straight Arrow Connector 40"/>
            <p:cNvCxnSpPr/>
            <p:nvPr/>
          </p:nvCxnSpPr>
          <p:spPr>
            <a:xfrm flipH="1">
              <a:off x="2677440" y="933226"/>
              <a:ext cx="307084" cy="57929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flipH="1">
              <a:off x="2643565" y="622365"/>
              <a:ext cx="1719879" cy="573898"/>
            </a:xfrm>
            <a:prstGeom prst="rect">
              <a:avLst/>
            </a:prstGeom>
            <a:noFill/>
          </p:spPr>
          <p:txBody>
            <a:bodyPr wrap="square" rtlCol="0">
              <a:spAutoFit/>
            </a:bodyPr>
            <a:lstStyle/>
            <a:p>
              <a:pPr algn="ctr"/>
              <a:r>
                <a:rPr lang="en-IN" sz="1500" dirty="0">
                  <a:latin typeface="Arial"/>
                  <a:cs typeface="Arial"/>
                </a:rPr>
                <a:t>OpenStack Object API </a:t>
              </a:r>
            </a:p>
          </p:txBody>
        </p:sp>
        <p:sp>
          <p:nvSpPr>
            <p:cNvPr id="43" name="TextBox 42"/>
            <p:cNvSpPr txBox="1"/>
            <p:nvPr/>
          </p:nvSpPr>
          <p:spPr>
            <a:xfrm flipH="1">
              <a:off x="3926556" y="622365"/>
              <a:ext cx="1719879" cy="573898"/>
            </a:xfrm>
            <a:prstGeom prst="rect">
              <a:avLst/>
            </a:prstGeom>
            <a:noFill/>
          </p:spPr>
          <p:txBody>
            <a:bodyPr wrap="square" rtlCol="0">
              <a:spAutoFit/>
            </a:bodyPr>
            <a:lstStyle/>
            <a:p>
              <a:pPr algn="ctr"/>
              <a:r>
                <a:rPr lang="en-IN" sz="1500" dirty="0">
                  <a:latin typeface="Arial"/>
                  <a:cs typeface="Arial"/>
                </a:rPr>
                <a:t>OpenStack Identity API</a:t>
              </a:r>
            </a:p>
          </p:txBody>
        </p:sp>
      </p:grpSp>
    </p:spTree>
    <p:extLst>
      <p:ext uri="{BB962C8B-B14F-4D97-AF65-F5344CB8AC3E}">
        <p14:creationId xmlns:p14="http://schemas.microsoft.com/office/powerpoint/2010/main" val="460416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200" spc="-100" dirty="0">
                <a:latin typeface="Arial" panose="020B0604020202020204" pitchFamily="34" charset="0"/>
                <a:ea typeface="黑体" panose="02010609060101010101" pitchFamily="49" charset="-122"/>
              </a:rPr>
              <a:t>Swift (Object Storage </a:t>
            </a:r>
            <a:r>
              <a:rPr lang="zh-CN" altLang="en-US" kern="1200" spc="-100" dirty="0">
                <a:latin typeface="Arial" panose="020B0604020202020204" pitchFamily="34" charset="0"/>
                <a:ea typeface="黑体" panose="02010609060101010101" pitchFamily="49" charset="-122"/>
              </a:rPr>
              <a:t>对象存储</a:t>
            </a:r>
            <a:r>
              <a:rPr lang="en-US" altLang="zh-CN" kern="1200" spc="-100" dirty="0">
                <a:latin typeface="Arial" panose="020B0604020202020204" pitchFamily="34" charset="0"/>
                <a:ea typeface="黑体" panose="02010609060101010101" pitchFamily="49" charset="-122"/>
              </a:rPr>
              <a:t>)</a:t>
            </a:r>
            <a:endParaRPr lang="zh-CN" altLang="en-US" dirty="0"/>
          </a:p>
        </p:txBody>
      </p:sp>
      <p:sp>
        <p:nvSpPr>
          <p:cNvPr id="3" name="内容占位符 2"/>
          <p:cNvSpPr>
            <a:spLocks noGrp="1"/>
          </p:cNvSpPr>
          <p:nvPr>
            <p:ph sz="half" idx="1"/>
          </p:nvPr>
        </p:nvSpPr>
        <p:spPr>
          <a:xfrm>
            <a:off x="5626041" y="957854"/>
            <a:ext cx="3338447" cy="3702128"/>
          </a:xfrm>
        </p:spPr>
        <p:txBody>
          <a:bodyPr/>
          <a:lstStyle/>
          <a:p>
            <a:pPr lvl="0"/>
            <a:r>
              <a:rPr lang="zh-CN" altLang="zh-CN" sz="1600" dirty="0" smtClean="0"/>
              <a:t>海量</a:t>
            </a:r>
            <a:r>
              <a:rPr lang="zh-CN" altLang="zh-CN" sz="1600" dirty="0"/>
              <a:t>对象存储</a:t>
            </a:r>
          </a:p>
          <a:p>
            <a:pPr lvl="0"/>
            <a:r>
              <a:rPr lang="zh-CN" altLang="zh-CN" sz="1600" dirty="0"/>
              <a:t>大文件（对象）存储</a:t>
            </a:r>
          </a:p>
          <a:p>
            <a:pPr lvl="0"/>
            <a:r>
              <a:rPr lang="zh-CN" altLang="zh-CN" sz="1600" dirty="0"/>
              <a:t>数据冗余管理</a:t>
            </a:r>
          </a:p>
          <a:p>
            <a:pPr lvl="0"/>
            <a:r>
              <a:rPr lang="zh-CN" altLang="zh-CN" sz="1600" dirty="0"/>
              <a:t>归档能力</a:t>
            </a:r>
            <a:r>
              <a:rPr lang="en-US" altLang="zh-CN" sz="1600" dirty="0"/>
              <a:t>-----</a:t>
            </a:r>
            <a:r>
              <a:rPr lang="zh-CN" altLang="zh-CN" sz="1600" dirty="0"/>
              <a:t>处理大数据集</a:t>
            </a:r>
          </a:p>
          <a:p>
            <a:pPr lvl="0"/>
            <a:r>
              <a:rPr lang="zh-CN" altLang="zh-CN" sz="1600" dirty="0"/>
              <a:t>为虚拟机和云应用提供数据容器</a:t>
            </a:r>
          </a:p>
          <a:p>
            <a:pPr lvl="0"/>
            <a:r>
              <a:rPr lang="zh-CN" altLang="zh-CN" sz="1600" dirty="0"/>
              <a:t>处理流媒体</a:t>
            </a:r>
          </a:p>
          <a:p>
            <a:pPr lvl="0"/>
            <a:r>
              <a:rPr lang="zh-CN" altLang="zh-CN" sz="1600" dirty="0"/>
              <a:t>对象安全存储</a:t>
            </a:r>
          </a:p>
          <a:p>
            <a:pPr lvl="0"/>
            <a:r>
              <a:rPr lang="zh-CN" altLang="zh-CN" sz="1600" dirty="0"/>
              <a:t>备份与归档</a:t>
            </a:r>
          </a:p>
          <a:p>
            <a:r>
              <a:rPr lang="zh-CN" altLang="zh-CN" sz="1600" dirty="0"/>
              <a:t>良好的可伸缩性</a:t>
            </a:r>
            <a:endParaRPr lang="zh-CN" altLang="en-US" sz="1600" dirty="0"/>
          </a:p>
        </p:txBody>
      </p:sp>
      <p:sp>
        <p:nvSpPr>
          <p:cNvPr id="4" name="灯片编号占位符 3"/>
          <p:cNvSpPr>
            <a:spLocks noGrp="1"/>
          </p:cNvSpPr>
          <p:nvPr>
            <p:ph type="sldNum" sz="quarter" idx="4294967295"/>
          </p:nvPr>
        </p:nvSpPr>
        <p:spPr>
          <a:xfrm>
            <a:off x="8316416" y="4840002"/>
            <a:ext cx="396000" cy="216000"/>
          </a:xfrm>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19</a:t>
            </a:fld>
            <a:endParaRPr lang="en-US" altLang="zh-CN" sz="1200" dirty="0">
              <a:solidFill>
                <a:srgbClr val="000000"/>
              </a:solidFill>
              <a:latin typeface="Arial"/>
              <a:sym typeface="Arial"/>
            </a:endParaRPr>
          </a:p>
        </p:txBody>
      </p:sp>
      <p:grpSp>
        <p:nvGrpSpPr>
          <p:cNvPr id="27" name="Group 2"/>
          <p:cNvGrpSpPr/>
          <p:nvPr/>
        </p:nvGrpSpPr>
        <p:grpSpPr>
          <a:xfrm>
            <a:off x="255233" y="813393"/>
            <a:ext cx="5378651" cy="3903387"/>
            <a:chOff x="74589" y="622365"/>
            <a:chExt cx="5571846" cy="4043597"/>
          </a:xfrm>
        </p:grpSpPr>
        <p:sp>
          <p:nvSpPr>
            <p:cNvPr id="28" name="Rectangle 23"/>
            <p:cNvSpPr/>
            <p:nvPr/>
          </p:nvSpPr>
          <p:spPr>
            <a:xfrm>
              <a:off x="74589" y="1326924"/>
              <a:ext cx="5051695" cy="3339038"/>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sp>
          <p:nvSpPr>
            <p:cNvPr id="29" name="Rounded Rectangle 24"/>
            <p:cNvSpPr/>
            <p:nvPr/>
          </p:nvSpPr>
          <p:spPr>
            <a:xfrm>
              <a:off x="1788097" y="1512519"/>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swift-proxy</a:t>
              </a:r>
            </a:p>
          </p:txBody>
        </p:sp>
        <p:sp>
          <p:nvSpPr>
            <p:cNvPr id="30" name="Rounded Rectangle 25"/>
            <p:cNvSpPr/>
            <p:nvPr/>
          </p:nvSpPr>
          <p:spPr>
            <a:xfrm>
              <a:off x="125265" y="2745551"/>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account</a:t>
              </a:r>
            </a:p>
          </p:txBody>
        </p:sp>
        <p:sp>
          <p:nvSpPr>
            <p:cNvPr id="31" name="Rounded Rectangle 26"/>
            <p:cNvSpPr/>
            <p:nvPr/>
          </p:nvSpPr>
          <p:spPr>
            <a:xfrm>
              <a:off x="1788097" y="2745551"/>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container</a:t>
              </a:r>
            </a:p>
          </p:txBody>
        </p:sp>
        <p:sp>
          <p:nvSpPr>
            <p:cNvPr id="32" name="Rounded Rectangle 27"/>
            <p:cNvSpPr/>
            <p:nvPr/>
          </p:nvSpPr>
          <p:spPr>
            <a:xfrm>
              <a:off x="3479113" y="2745550"/>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object</a:t>
              </a:r>
            </a:p>
          </p:txBody>
        </p:sp>
        <p:sp>
          <p:nvSpPr>
            <p:cNvPr id="33" name="Can 28"/>
            <p:cNvSpPr/>
            <p:nvPr/>
          </p:nvSpPr>
          <p:spPr>
            <a:xfrm>
              <a:off x="400051"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account DB</a:t>
              </a:r>
            </a:p>
          </p:txBody>
        </p:sp>
        <p:sp>
          <p:nvSpPr>
            <p:cNvPr id="34" name="Can 29"/>
            <p:cNvSpPr/>
            <p:nvPr/>
          </p:nvSpPr>
          <p:spPr>
            <a:xfrm>
              <a:off x="2053488"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container DB</a:t>
              </a:r>
            </a:p>
          </p:txBody>
        </p:sp>
        <p:sp>
          <p:nvSpPr>
            <p:cNvPr id="35" name="Can 30"/>
            <p:cNvSpPr/>
            <p:nvPr/>
          </p:nvSpPr>
          <p:spPr>
            <a:xfrm>
              <a:off x="3753899" y="3708490"/>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object store</a:t>
              </a:r>
            </a:p>
          </p:txBody>
        </p:sp>
        <p:cxnSp>
          <p:nvCxnSpPr>
            <p:cNvPr id="36" name="Straight Arrow Connector 31"/>
            <p:cNvCxnSpPr>
              <a:stCxn id="31" idx="0"/>
              <a:endCxn id="29" idx="2"/>
            </p:cNvCxnSpPr>
            <p:nvPr/>
          </p:nvCxnSpPr>
          <p:spPr>
            <a:xfrm flipV="1">
              <a:off x="2574102" y="1897693"/>
              <a:ext cx="0" cy="84785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2"/>
            <p:cNvCxnSpPr>
              <a:stCxn id="30" idx="0"/>
              <a:endCxn id="29" idx="2"/>
            </p:cNvCxnSpPr>
            <p:nvPr/>
          </p:nvCxnSpPr>
          <p:spPr>
            <a:xfrm rot="5400000" flipH="1" flipV="1">
              <a:off x="1318760" y="1490205"/>
              <a:ext cx="847856" cy="166283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3"/>
            <p:cNvCxnSpPr>
              <a:stCxn id="32" idx="0"/>
              <a:endCxn id="29" idx="2"/>
            </p:cNvCxnSpPr>
            <p:nvPr/>
          </p:nvCxnSpPr>
          <p:spPr>
            <a:xfrm rot="16200000" flipV="1">
              <a:off x="2995683" y="1476113"/>
              <a:ext cx="847856" cy="169101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4"/>
            <p:cNvCxnSpPr>
              <a:stCxn id="33" idx="1"/>
              <a:endCxn id="30" idx="2"/>
            </p:cNvCxnSpPr>
            <p:nvPr/>
          </p:nvCxnSpPr>
          <p:spPr>
            <a:xfrm flipV="1">
              <a:off x="911272" y="3130725"/>
              <a:ext cx="1" cy="57776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5"/>
            <p:cNvCxnSpPr>
              <a:stCxn id="34" idx="1"/>
              <a:endCxn id="31" idx="2"/>
            </p:cNvCxnSpPr>
            <p:nvPr/>
          </p:nvCxnSpPr>
          <p:spPr>
            <a:xfrm flipV="1">
              <a:off x="2564706" y="3130725"/>
              <a:ext cx="9396" cy="57776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36"/>
            <p:cNvCxnSpPr>
              <a:stCxn id="35" idx="1"/>
              <a:endCxn id="32" idx="2"/>
            </p:cNvCxnSpPr>
            <p:nvPr/>
          </p:nvCxnSpPr>
          <p:spPr>
            <a:xfrm flipV="1">
              <a:off x="4265120" y="3130723"/>
              <a:ext cx="1" cy="57776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Freeform 37"/>
            <p:cNvSpPr/>
            <p:nvPr/>
          </p:nvSpPr>
          <p:spPr>
            <a:xfrm flipH="1" flipV="1">
              <a:off x="3292243" y="1150829"/>
              <a:ext cx="1484095" cy="590645"/>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cxnSp>
          <p:nvCxnSpPr>
            <p:cNvPr id="43" name="Straight Arrow Connector 38"/>
            <p:cNvCxnSpPr/>
            <p:nvPr/>
          </p:nvCxnSpPr>
          <p:spPr>
            <a:xfrm>
              <a:off x="2179409" y="933226"/>
              <a:ext cx="263170" cy="57929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flipH="1">
              <a:off x="742624" y="622365"/>
              <a:ext cx="1719879" cy="334773"/>
            </a:xfrm>
            <a:prstGeom prst="rect">
              <a:avLst/>
            </a:prstGeom>
            <a:noFill/>
          </p:spPr>
          <p:txBody>
            <a:bodyPr wrap="square" rtlCol="0">
              <a:spAutoFit/>
            </a:bodyPr>
            <a:lstStyle/>
            <a:p>
              <a:pPr algn="ctr"/>
              <a:r>
                <a:rPr lang="en-IN" sz="1500" dirty="0">
                  <a:latin typeface="Arial"/>
                  <a:cs typeface="Arial"/>
                </a:rPr>
                <a:t>Client Access</a:t>
              </a:r>
            </a:p>
          </p:txBody>
        </p:sp>
        <p:cxnSp>
          <p:nvCxnSpPr>
            <p:cNvPr id="45" name="Straight Arrow Connector 40"/>
            <p:cNvCxnSpPr/>
            <p:nvPr/>
          </p:nvCxnSpPr>
          <p:spPr>
            <a:xfrm flipH="1">
              <a:off x="2677440" y="933226"/>
              <a:ext cx="307084" cy="57929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2643565" y="622365"/>
              <a:ext cx="1719879" cy="573898"/>
            </a:xfrm>
            <a:prstGeom prst="rect">
              <a:avLst/>
            </a:prstGeom>
            <a:noFill/>
          </p:spPr>
          <p:txBody>
            <a:bodyPr wrap="square" rtlCol="0">
              <a:spAutoFit/>
            </a:bodyPr>
            <a:lstStyle/>
            <a:p>
              <a:pPr algn="ctr"/>
              <a:r>
                <a:rPr lang="en-IN" sz="1500" dirty="0">
                  <a:latin typeface="Arial"/>
                  <a:cs typeface="Arial"/>
                </a:rPr>
                <a:t>OpenStack Object API </a:t>
              </a:r>
            </a:p>
          </p:txBody>
        </p:sp>
        <p:sp>
          <p:nvSpPr>
            <p:cNvPr id="47" name="TextBox 46"/>
            <p:cNvSpPr txBox="1"/>
            <p:nvPr/>
          </p:nvSpPr>
          <p:spPr>
            <a:xfrm flipH="1">
              <a:off x="3926556" y="622365"/>
              <a:ext cx="1719879" cy="573898"/>
            </a:xfrm>
            <a:prstGeom prst="rect">
              <a:avLst/>
            </a:prstGeom>
            <a:noFill/>
          </p:spPr>
          <p:txBody>
            <a:bodyPr wrap="square" rtlCol="0">
              <a:spAutoFit/>
            </a:bodyPr>
            <a:lstStyle/>
            <a:p>
              <a:pPr algn="ctr"/>
              <a:r>
                <a:rPr lang="en-IN" sz="1500" dirty="0">
                  <a:latin typeface="Arial"/>
                  <a:cs typeface="Arial"/>
                </a:rPr>
                <a:t>OpenStack Identity API</a:t>
              </a:r>
            </a:p>
          </p:txBody>
        </p:sp>
      </p:grpSp>
    </p:spTree>
    <p:extLst>
      <p:ext uri="{BB962C8B-B14F-4D97-AF65-F5344CB8AC3E}">
        <p14:creationId xmlns:p14="http://schemas.microsoft.com/office/powerpoint/2010/main" val="3903301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altLang="zh-CN" dirty="0"/>
              <a:t>IT</a:t>
            </a:r>
            <a:r>
              <a:rPr lang="zh-CN" altLang="en-US" dirty="0"/>
              <a:t>系统架构的发展过程</a:t>
            </a:r>
            <a:endParaRPr lang="zh-CN" altLang="en-US" kern="1200" spc="-100" dirty="0">
              <a:latin typeface="Arial" panose="020B0604020202020204" pitchFamily="34" charset="0"/>
              <a:ea typeface="黑体" panose="02010609060101010101" pitchFamily="49" charset="-122"/>
              <a:cs typeface="+mn-cs"/>
            </a:endParaRPr>
          </a:p>
        </p:txBody>
      </p:sp>
      <p:pic>
        <p:nvPicPr>
          <p:cNvPr id="8" name="图片 7"/>
          <p:cNvPicPr>
            <a:picLocks noChangeAspect="1"/>
          </p:cNvPicPr>
          <p:nvPr/>
        </p:nvPicPr>
        <p:blipFill>
          <a:blip r:embed="rId3"/>
          <a:stretch>
            <a:fillRect/>
          </a:stretch>
        </p:blipFill>
        <p:spPr>
          <a:xfrm>
            <a:off x="1331640" y="1275606"/>
            <a:ext cx="6557472" cy="2664296"/>
          </a:xfrm>
          <a:prstGeom prst="rect">
            <a:avLst/>
          </a:prstGeom>
        </p:spPr>
      </p:pic>
    </p:spTree>
    <p:extLst>
      <p:ext uri="{BB962C8B-B14F-4D97-AF65-F5344CB8AC3E}">
        <p14:creationId xmlns:p14="http://schemas.microsoft.com/office/powerpoint/2010/main" val="2482424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1823791" y="1932390"/>
            <a:ext cx="934196" cy="1621010"/>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116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Glance (Image Service </a:t>
            </a:r>
            <a:r>
              <a:rPr lang="zh-CN" altLang="en-US" kern="1200" spc="-100" dirty="0">
                <a:latin typeface="Arial" panose="020B0604020202020204" pitchFamily="34" charset="0"/>
                <a:ea typeface="黑体" panose="02010609060101010101" pitchFamily="49" charset="-122"/>
                <a:cs typeface="+mn-cs"/>
              </a:rPr>
              <a:t>镜像</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548262" y="892495"/>
            <a:ext cx="3477310" cy="4014785"/>
          </a:xfrm>
        </p:spPr>
        <p:txBody>
          <a:bodyPr>
            <a:normAutofit/>
          </a:bodyPr>
          <a:lstStyle/>
          <a:p>
            <a:r>
              <a:rPr lang="zh-CN" altLang="en-US" dirty="0"/>
              <a:t>独立模块，可将镜像存储到多种存储中，如</a:t>
            </a:r>
            <a:r>
              <a:rPr lang="en-US" altLang="zh-CN" dirty="0"/>
              <a:t>AWS S3</a:t>
            </a:r>
            <a:r>
              <a:rPr lang="zh-CN" altLang="en-US" dirty="0"/>
              <a:t>、</a:t>
            </a:r>
            <a:r>
              <a:rPr lang="en-US" altLang="zh-CN" dirty="0"/>
              <a:t>Swift</a:t>
            </a:r>
            <a:r>
              <a:rPr lang="zh-CN" altLang="en-US" dirty="0"/>
              <a:t>、</a:t>
            </a:r>
            <a:r>
              <a:rPr lang="en-US" altLang="zh-CN" dirty="0"/>
              <a:t>HDFS……</a:t>
            </a:r>
          </a:p>
          <a:p>
            <a:r>
              <a:rPr lang="zh-CN" altLang="en-US" dirty="0"/>
              <a:t>快照管理</a:t>
            </a:r>
            <a:endParaRPr lang="en-US" altLang="zh-CN" dirty="0"/>
          </a:p>
          <a:p>
            <a:r>
              <a:rPr lang="zh-CN" altLang="en-US" dirty="0"/>
              <a:t>不能进行镜像的制作</a:t>
            </a:r>
            <a:endParaRPr lang="en-US" altLang="zh-CN" dirty="0"/>
          </a:p>
          <a:p>
            <a:endParaRPr lang="en-US" dirty="0"/>
          </a:p>
        </p:txBody>
      </p:sp>
      <p:grpSp>
        <p:nvGrpSpPr>
          <p:cNvPr id="5" name="Group 4"/>
          <p:cNvGrpSpPr/>
          <p:nvPr/>
        </p:nvGrpSpPr>
        <p:grpSpPr>
          <a:xfrm>
            <a:off x="130724" y="792481"/>
            <a:ext cx="5059417" cy="4140239"/>
            <a:chOff x="901093" y="1710399"/>
            <a:chExt cx="4924283" cy="4029656"/>
          </a:xfrm>
        </p:grpSpPr>
        <p:sp>
          <p:nvSpPr>
            <p:cNvPr id="44" name="Rectangle 43"/>
            <p:cNvSpPr/>
            <p:nvPr/>
          </p:nvSpPr>
          <p:spPr>
            <a:xfrm>
              <a:off x="2068176" y="1911786"/>
              <a:ext cx="2630469" cy="3828269"/>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sp>
          <p:nvSpPr>
            <p:cNvPr id="45" name="Rounded Rectangle 44"/>
            <p:cNvSpPr/>
            <p:nvPr/>
          </p:nvSpPr>
          <p:spPr>
            <a:xfrm>
              <a:off x="2481197" y="2578797"/>
              <a:ext cx="157201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glance-</a:t>
              </a:r>
              <a:r>
                <a:rPr lang="en-IN" sz="1500" dirty="0" err="1">
                  <a:solidFill>
                    <a:schemeClr val="tx1"/>
                  </a:solidFill>
                  <a:latin typeface="Arial"/>
                  <a:cs typeface="Arial"/>
                </a:rPr>
                <a:t>api</a:t>
              </a:r>
              <a:endParaRPr lang="en-IN" sz="1500" dirty="0">
                <a:solidFill>
                  <a:schemeClr val="tx1"/>
                </a:solidFill>
                <a:latin typeface="Arial"/>
                <a:cs typeface="Arial"/>
              </a:endParaRPr>
            </a:p>
          </p:txBody>
        </p:sp>
        <p:sp>
          <p:nvSpPr>
            <p:cNvPr id="46" name="Rounded Rectangle 45"/>
            <p:cNvSpPr/>
            <p:nvPr/>
          </p:nvSpPr>
          <p:spPr>
            <a:xfrm>
              <a:off x="2407602" y="3677956"/>
              <a:ext cx="1719198"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glance-registry</a:t>
              </a:r>
            </a:p>
          </p:txBody>
        </p:sp>
        <p:sp>
          <p:nvSpPr>
            <p:cNvPr id="47" name="Can 46"/>
            <p:cNvSpPr/>
            <p:nvPr/>
          </p:nvSpPr>
          <p:spPr>
            <a:xfrm>
              <a:off x="2755984" y="4774768"/>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Arial"/>
                  <a:cs typeface="Arial"/>
                </a:rPr>
                <a:t>glance database</a:t>
              </a:r>
            </a:p>
          </p:txBody>
        </p:sp>
        <p:cxnSp>
          <p:nvCxnSpPr>
            <p:cNvPr id="48" name="Straight Arrow Connector 47"/>
            <p:cNvCxnSpPr>
              <a:stCxn id="46" idx="0"/>
              <a:endCxn id="45" idx="2"/>
            </p:cNvCxnSpPr>
            <p:nvPr/>
          </p:nvCxnSpPr>
          <p:spPr>
            <a:xfrm flipV="1">
              <a:off x="3267204" y="2963972"/>
              <a:ext cx="1" cy="71398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1"/>
              <a:endCxn id="46" idx="2"/>
            </p:cNvCxnSpPr>
            <p:nvPr/>
          </p:nvCxnSpPr>
          <p:spPr>
            <a:xfrm flipH="1" flipV="1">
              <a:off x="3267204" y="4063130"/>
              <a:ext cx="1" cy="71163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1712720" y="2757292"/>
              <a:ext cx="768474" cy="563672"/>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sp>
          <p:nvSpPr>
            <p:cNvPr id="51" name="TextBox 50"/>
            <p:cNvSpPr txBox="1"/>
            <p:nvPr/>
          </p:nvSpPr>
          <p:spPr>
            <a:xfrm flipH="1">
              <a:off x="901093" y="3283881"/>
              <a:ext cx="1155061" cy="539201"/>
            </a:xfrm>
            <a:prstGeom prst="rect">
              <a:avLst/>
            </a:prstGeom>
            <a:noFill/>
          </p:spPr>
          <p:txBody>
            <a:bodyPr wrap="square" rtlCol="0">
              <a:spAutoFit/>
            </a:bodyPr>
            <a:lstStyle/>
            <a:p>
              <a:pPr algn="r"/>
              <a:r>
                <a:rPr lang="en-IN" sz="1500" dirty="0">
                  <a:latin typeface="Arial"/>
                  <a:cs typeface="Arial"/>
                </a:rPr>
                <a:t>OpenStack</a:t>
              </a:r>
              <a:br>
                <a:rPr lang="en-IN" sz="1500" dirty="0">
                  <a:latin typeface="Arial"/>
                  <a:cs typeface="Arial"/>
                </a:rPr>
              </a:br>
              <a:r>
                <a:rPr lang="en-IN" sz="1500" dirty="0">
                  <a:latin typeface="Arial"/>
                  <a:cs typeface="Arial"/>
                </a:rPr>
                <a:t>Identity API</a:t>
              </a:r>
            </a:p>
          </p:txBody>
        </p:sp>
        <p:sp>
          <p:nvSpPr>
            <p:cNvPr id="52" name="Freeform 51"/>
            <p:cNvSpPr/>
            <p:nvPr/>
          </p:nvSpPr>
          <p:spPr>
            <a:xfrm>
              <a:off x="2218486" y="2870027"/>
              <a:ext cx="575076" cy="2076189"/>
            </a:xfrm>
            <a:custGeom>
              <a:avLst/>
              <a:gdLst>
                <a:gd name="connsiteX0" fmla="*/ 619605 w 945282"/>
                <a:gd name="connsiteY0" fmla="*/ 0 h 2880987"/>
                <a:gd name="connsiteX1" fmla="*/ 5830 w 945282"/>
                <a:gd name="connsiteY1" fmla="*/ 1565754 h 2880987"/>
                <a:gd name="connsiteX2" fmla="*/ 945282 w 945282"/>
                <a:gd name="connsiteY2" fmla="*/ 2880987 h 2880987"/>
              </a:gdLst>
              <a:ahLst/>
              <a:cxnLst>
                <a:cxn ang="0">
                  <a:pos x="connsiteX0" y="connsiteY0"/>
                </a:cxn>
                <a:cxn ang="0">
                  <a:pos x="connsiteX1" y="connsiteY1"/>
                </a:cxn>
                <a:cxn ang="0">
                  <a:pos x="connsiteX2" y="connsiteY2"/>
                </a:cxn>
              </a:cxnLst>
              <a:rect l="l" t="t" r="r" b="b"/>
              <a:pathLst>
                <a:path w="945282" h="2880987">
                  <a:moveTo>
                    <a:pt x="619605" y="0"/>
                  </a:moveTo>
                  <a:cubicBezTo>
                    <a:pt x="285577" y="542795"/>
                    <a:pt x="-48450" y="1085590"/>
                    <a:pt x="5830" y="1565754"/>
                  </a:cubicBezTo>
                  <a:cubicBezTo>
                    <a:pt x="60109" y="2045919"/>
                    <a:pt x="502695" y="2463453"/>
                    <a:pt x="945282" y="2880987"/>
                  </a:cubicBezTo>
                </a:path>
              </a:pathLst>
            </a:cu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500">
                <a:latin typeface="Arial"/>
                <a:cs typeface="Arial"/>
              </a:endParaRPr>
            </a:p>
          </p:txBody>
        </p:sp>
        <p:sp>
          <p:nvSpPr>
            <p:cNvPr id="53" name="Freeform 52"/>
            <p:cNvSpPr/>
            <p:nvPr/>
          </p:nvSpPr>
          <p:spPr>
            <a:xfrm flipH="1">
              <a:off x="4053209" y="2771383"/>
              <a:ext cx="883424" cy="549580"/>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Arial"/>
                <a:cs typeface="Arial"/>
              </a:endParaRPr>
            </a:p>
          </p:txBody>
        </p:sp>
        <p:sp>
          <p:nvSpPr>
            <p:cNvPr id="54" name="TextBox 53"/>
            <p:cNvSpPr txBox="1"/>
            <p:nvPr/>
          </p:nvSpPr>
          <p:spPr>
            <a:xfrm flipH="1">
              <a:off x="4685607" y="3283881"/>
              <a:ext cx="1139769" cy="539201"/>
            </a:xfrm>
            <a:prstGeom prst="rect">
              <a:avLst/>
            </a:prstGeom>
            <a:noFill/>
          </p:spPr>
          <p:txBody>
            <a:bodyPr wrap="square" rtlCol="0">
              <a:spAutoFit/>
            </a:bodyPr>
            <a:lstStyle/>
            <a:p>
              <a:r>
                <a:rPr lang="en-IN" sz="1500" dirty="0">
                  <a:latin typeface="Arial"/>
                  <a:cs typeface="Arial"/>
                </a:rPr>
                <a:t>Storage Interface(s)</a:t>
              </a:r>
            </a:p>
          </p:txBody>
        </p:sp>
        <p:cxnSp>
          <p:nvCxnSpPr>
            <p:cNvPr id="55" name="Straight Arrow Connector 54"/>
            <p:cNvCxnSpPr/>
            <p:nvPr/>
          </p:nvCxnSpPr>
          <p:spPr>
            <a:xfrm rot="5400000" flipH="1" flipV="1">
              <a:off x="2828010" y="2148799"/>
              <a:ext cx="878387" cy="158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flipH="1">
              <a:off x="2978765" y="1919185"/>
              <a:ext cx="1719879" cy="539201"/>
            </a:xfrm>
            <a:prstGeom prst="rect">
              <a:avLst/>
            </a:prstGeom>
            <a:noFill/>
          </p:spPr>
          <p:txBody>
            <a:bodyPr wrap="square" rtlCol="0">
              <a:spAutoFit/>
            </a:bodyPr>
            <a:lstStyle/>
            <a:p>
              <a:pPr algn="ctr"/>
              <a:r>
                <a:rPr lang="en-IN" sz="1500" dirty="0">
                  <a:latin typeface="Arial"/>
                  <a:cs typeface="Arial"/>
                </a:rPr>
                <a:t>OpenStack</a:t>
              </a:r>
              <a:br>
                <a:rPr lang="en-IN" sz="1500" dirty="0">
                  <a:latin typeface="Arial"/>
                  <a:cs typeface="Arial"/>
                </a:rPr>
              </a:br>
              <a:r>
                <a:rPr lang="en-IN" sz="1500" dirty="0">
                  <a:latin typeface="Arial"/>
                  <a:cs typeface="Arial"/>
                </a:rPr>
                <a:t>Image API</a:t>
              </a:r>
            </a:p>
          </p:txBody>
        </p:sp>
      </p:grpSp>
    </p:spTree>
    <p:extLst>
      <p:ext uri="{BB962C8B-B14F-4D97-AF65-F5344CB8AC3E}">
        <p14:creationId xmlns:p14="http://schemas.microsoft.com/office/powerpoint/2010/main" val="342937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1567345" y="3635824"/>
            <a:ext cx="2848384" cy="915825"/>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文本框 4"/>
          <p:cNvSpPr txBox="1"/>
          <p:nvPr/>
        </p:nvSpPr>
        <p:spPr>
          <a:xfrm>
            <a:off x="395536" y="4794769"/>
            <a:ext cx="8675132" cy="369332"/>
          </a:xfrm>
          <a:prstGeom prst="rect">
            <a:avLst/>
          </a:prstGeom>
          <a:noFill/>
        </p:spPr>
        <p:txBody>
          <a:bodyPr wrap="none" rtlCol="0">
            <a:spAutoFit/>
          </a:bodyPr>
          <a:lstStyle/>
          <a:p>
            <a:r>
              <a:rPr lang="en-US" altLang="zh-CN" dirty="0" err="1"/>
              <a:t>Openstack</a:t>
            </a:r>
            <a:r>
              <a:rPr lang="zh-CN" altLang="en-US" dirty="0"/>
              <a:t>是一个动态的分布式系统，需要</a:t>
            </a:r>
            <a:r>
              <a:rPr lang="en-US" altLang="zh-CN" dirty="0"/>
              <a:t>keystone</a:t>
            </a:r>
            <a:r>
              <a:rPr lang="zh-CN" altLang="en-US" dirty="0"/>
              <a:t>将各个模块通过认证进行通信</a:t>
            </a:r>
          </a:p>
        </p:txBody>
      </p:sp>
    </p:spTree>
    <p:extLst>
      <p:ext uri="{BB962C8B-B14F-4D97-AF65-F5344CB8AC3E}">
        <p14:creationId xmlns:p14="http://schemas.microsoft.com/office/powerpoint/2010/main" val="3063698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Keystone (</a:t>
            </a:r>
            <a:r>
              <a:rPr lang="zh-CN" altLang="en-US" kern="1200" spc="-100" dirty="0">
                <a:latin typeface="Arial" panose="020B0604020202020204" pitchFamily="34" charset="0"/>
                <a:ea typeface="黑体" panose="02010609060101010101" pitchFamily="49" charset="-122"/>
                <a:cs typeface="+mn-cs"/>
              </a:rPr>
              <a:t>认证服务</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450407" y="741354"/>
            <a:ext cx="3477310" cy="1819829"/>
          </a:xfrm>
        </p:spPr>
        <p:txBody>
          <a:bodyPr>
            <a:normAutofit/>
          </a:bodyPr>
          <a:lstStyle/>
          <a:p>
            <a:pPr>
              <a:lnSpc>
                <a:spcPct val="110000"/>
              </a:lnSpc>
            </a:pPr>
            <a:r>
              <a:rPr lang="zh-CN" altLang="en-US" sz="1600" dirty="0"/>
              <a:t>提供了用户信息管理和完成各个模块认证服务。</a:t>
            </a:r>
          </a:p>
          <a:p>
            <a:pPr lvl="1">
              <a:lnSpc>
                <a:spcPct val="110000"/>
              </a:lnSpc>
            </a:pPr>
            <a:r>
              <a:rPr lang="zh-CN" altLang="en-US" sz="1600" dirty="0"/>
              <a:t>用户信息管理：</a:t>
            </a:r>
            <a:r>
              <a:rPr lang="en-US" altLang="zh-CN" sz="1600" dirty="0"/>
              <a:t>user/tenant</a:t>
            </a:r>
            <a:r>
              <a:rPr lang="zh-CN" altLang="en-US" sz="1600" dirty="0"/>
              <a:t>基本信息，</a:t>
            </a:r>
            <a:r>
              <a:rPr lang="en-US" altLang="zh-CN" sz="1600" dirty="0"/>
              <a:t>tenant</a:t>
            </a:r>
            <a:r>
              <a:rPr lang="zh-CN" altLang="en-US" sz="1600" dirty="0"/>
              <a:t>管理</a:t>
            </a:r>
          </a:p>
          <a:p>
            <a:pPr lvl="1">
              <a:lnSpc>
                <a:spcPct val="110000"/>
              </a:lnSpc>
            </a:pPr>
            <a:r>
              <a:rPr lang="zh-CN" altLang="en-US" sz="1600" dirty="0"/>
              <a:t>认证服务：登录认证，各个组件</a:t>
            </a:r>
            <a:r>
              <a:rPr lang="en-US" altLang="zh-CN" sz="1600" dirty="0"/>
              <a:t>API</a:t>
            </a:r>
            <a:r>
              <a:rPr lang="zh-CN" altLang="en-US" sz="1600" dirty="0"/>
              <a:t>的权限控制</a:t>
            </a:r>
            <a:endParaRPr lang="en-US" altLang="zh-CN" sz="1600" dirty="0"/>
          </a:p>
          <a:p>
            <a:pPr>
              <a:lnSpc>
                <a:spcPct val="110000"/>
              </a:lnSpc>
            </a:pPr>
            <a:endParaRPr lang="en-US" sz="1600" dirty="0"/>
          </a:p>
        </p:txBody>
      </p:sp>
      <p:grpSp>
        <p:nvGrpSpPr>
          <p:cNvPr id="3" name="Group 2"/>
          <p:cNvGrpSpPr/>
          <p:nvPr/>
        </p:nvGrpSpPr>
        <p:grpSpPr>
          <a:xfrm>
            <a:off x="214537" y="771070"/>
            <a:ext cx="5524232" cy="4136210"/>
            <a:chOff x="482254" y="1253622"/>
            <a:chExt cx="5575792" cy="4174812"/>
          </a:xfrm>
        </p:grpSpPr>
        <p:sp>
          <p:nvSpPr>
            <p:cNvPr id="18" name="Rectangle 17"/>
            <p:cNvSpPr/>
            <p:nvPr/>
          </p:nvSpPr>
          <p:spPr>
            <a:xfrm>
              <a:off x="482254" y="1600165"/>
              <a:ext cx="4534420" cy="3828269"/>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9" name="Rounded Rectangle 18"/>
            <p:cNvSpPr/>
            <p:nvPr/>
          </p:nvSpPr>
          <p:spPr>
            <a:xfrm>
              <a:off x="1390393" y="1805918"/>
              <a:ext cx="2442575" cy="475350"/>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Keystone</a:t>
              </a:r>
            </a:p>
            <a:p>
              <a:pPr algn="ctr"/>
              <a:r>
                <a:rPr lang="en-IN" sz="1200" dirty="0">
                  <a:solidFill>
                    <a:schemeClr val="tx1"/>
                  </a:solidFill>
                  <a:latin typeface="Arial"/>
                  <a:cs typeface="Arial"/>
                </a:rPr>
                <a:t>(service &amp; Admin APIs)</a:t>
              </a:r>
            </a:p>
          </p:txBody>
        </p:sp>
        <p:sp>
          <p:nvSpPr>
            <p:cNvPr id="20" name="Can 19"/>
            <p:cNvSpPr/>
            <p:nvPr/>
          </p:nvSpPr>
          <p:spPr>
            <a:xfrm>
              <a:off x="594991" y="3245809"/>
              <a:ext cx="1484333" cy="566765"/>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token backend</a:t>
              </a:r>
            </a:p>
            <a:p>
              <a:pPr algn="ctr"/>
              <a:r>
                <a:rPr lang="en-IN" sz="1200" dirty="0">
                  <a:solidFill>
                    <a:schemeClr val="tx1"/>
                  </a:solidFill>
                  <a:latin typeface="Arial"/>
                  <a:cs typeface="Arial"/>
                </a:rPr>
                <a:t>(</a:t>
              </a:r>
              <a:r>
                <a:rPr lang="en-IN" sz="1200" dirty="0" err="1">
                  <a:solidFill>
                    <a:schemeClr val="tx1"/>
                  </a:solidFill>
                  <a:latin typeface="Arial"/>
                  <a:cs typeface="Arial"/>
                </a:rPr>
                <a:t>kvs</a:t>
              </a:r>
              <a:r>
                <a:rPr lang="en-IN" sz="1200" dirty="0">
                  <a:solidFill>
                    <a:schemeClr val="tx1"/>
                  </a:solidFill>
                  <a:latin typeface="Arial"/>
                  <a:cs typeface="Arial"/>
                </a:rPr>
                <a:t>, </a:t>
              </a:r>
              <a:r>
                <a:rPr lang="en-IN" sz="1200" dirty="0" err="1">
                  <a:solidFill>
                    <a:schemeClr val="tx1"/>
                  </a:solidFill>
                  <a:latin typeface="Arial"/>
                  <a:cs typeface="Arial"/>
                </a:rPr>
                <a:t>memcache</a:t>
              </a:r>
              <a:r>
                <a:rPr lang="en-IN" sz="1200" dirty="0">
                  <a:solidFill>
                    <a:schemeClr val="tx1"/>
                  </a:solidFill>
                  <a:latin typeface="Arial"/>
                  <a:cs typeface="Arial"/>
                </a:rPr>
                <a:t>)</a:t>
              </a:r>
            </a:p>
          </p:txBody>
        </p:sp>
        <p:sp>
          <p:nvSpPr>
            <p:cNvPr id="21" name="Can 20"/>
            <p:cNvSpPr/>
            <p:nvPr/>
          </p:nvSpPr>
          <p:spPr>
            <a:xfrm>
              <a:off x="1155530" y="4634612"/>
              <a:ext cx="1484333"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err="1">
                  <a:solidFill>
                    <a:schemeClr val="tx1"/>
                  </a:solidFill>
                  <a:latin typeface="Arial"/>
                  <a:cs typeface="Arial"/>
                </a:rPr>
                <a:t>catalog</a:t>
              </a:r>
              <a:r>
                <a:rPr lang="en-IN" sz="1200" dirty="0">
                  <a:solidFill>
                    <a:schemeClr val="tx1"/>
                  </a:solidFill>
                  <a:latin typeface="Arial"/>
                  <a:cs typeface="Arial"/>
                </a:rPr>
                <a:t> backend</a:t>
              </a:r>
            </a:p>
            <a:p>
              <a:pPr algn="ctr"/>
              <a:r>
                <a:rPr lang="en-IN" sz="1200" dirty="0">
                  <a:solidFill>
                    <a:schemeClr val="tx1"/>
                  </a:solidFill>
                  <a:latin typeface="Arial"/>
                  <a:cs typeface="Arial"/>
                </a:rPr>
                <a:t>(</a:t>
              </a:r>
              <a:r>
                <a:rPr lang="en-IN" sz="1200" dirty="0" err="1">
                  <a:solidFill>
                    <a:schemeClr val="tx1"/>
                  </a:solidFill>
                  <a:latin typeface="Arial"/>
                  <a:cs typeface="Arial"/>
                </a:rPr>
                <a:t>kvs</a:t>
              </a:r>
              <a:r>
                <a:rPr lang="en-IN" sz="1200" dirty="0">
                  <a:solidFill>
                    <a:schemeClr val="tx1"/>
                  </a:solidFill>
                  <a:latin typeface="Arial"/>
                  <a:cs typeface="Arial"/>
                </a:rPr>
                <a:t>, </a:t>
              </a:r>
              <a:r>
                <a:rPr lang="en-IN" sz="1200" dirty="0" err="1">
                  <a:solidFill>
                    <a:schemeClr val="tx1"/>
                  </a:solidFill>
                  <a:latin typeface="Arial"/>
                  <a:cs typeface="Arial"/>
                </a:rPr>
                <a:t>sql</a:t>
              </a:r>
              <a:r>
                <a:rPr lang="en-IN" sz="1200" dirty="0">
                  <a:solidFill>
                    <a:schemeClr val="tx1"/>
                  </a:solidFill>
                  <a:latin typeface="Arial"/>
                  <a:cs typeface="Arial"/>
                </a:rPr>
                <a:t>, </a:t>
              </a:r>
              <a:r>
                <a:rPr lang="en-IN" sz="1200" dirty="0" err="1">
                  <a:solidFill>
                    <a:schemeClr val="tx1"/>
                  </a:solidFill>
                  <a:latin typeface="Arial"/>
                  <a:cs typeface="Arial"/>
                </a:rPr>
                <a:t>etc</a:t>
              </a:r>
              <a:r>
                <a:rPr lang="en-IN" sz="1200" dirty="0">
                  <a:solidFill>
                    <a:schemeClr val="tx1"/>
                  </a:solidFill>
                  <a:latin typeface="Arial"/>
                  <a:cs typeface="Arial"/>
                </a:rPr>
                <a:t>)</a:t>
              </a:r>
            </a:p>
          </p:txBody>
        </p:sp>
        <p:sp>
          <p:nvSpPr>
            <p:cNvPr id="22" name="Can 21"/>
            <p:cNvSpPr/>
            <p:nvPr/>
          </p:nvSpPr>
          <p:spPr>
            <a:xfrm>
              <a:off x="3375767" y="3245810"/>
              <a:ext cx="1499991" cy="566765"/>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policy backend</a:t>
              </a:r>
            </a:p>
            <a:p>
              <a:pPr algn="ctr"/>
              <a:r>
                <a:rPr lang="en-IN" sz="1200" dirty="0">
                  <a:solidFill>
                    <a:schemeClr val="tx1"/>
                  </a:solidFill>
                  <a:latin typeface="Arial"/>
                  <a:cs typeface="Arial"/>
                </a:rPr>
                <a:t>(rules, custom)</a:t>
              </a:r>
            </a:p>
          </p:txBody>
        </p:sp>
        <p:sp>
          <p:nvSpPr>
            <p:cNvPr id="23" name="Can 22"/>
            <p:cNvSpPr/>
            <p:nvPr/>
          </p:nvSpPr>
          <p:spPr>
            <a:xfrm>
              <a:off x="2909171" y="4634612"/>
              <a:ext cx="1484333"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identity backend</a:t>
              </a:r>
            </a:p>
            <a:p>
              <a:pPr algn="ctr"/>
              <a:r>
                <a:rPr lang="en-IN" sz="1200" dirty="0">
                  <a:solidFill>
                    <a:schemeClr val="tx1"/>
                  </a:solidFill>
                  <a:latin typeface="Arial"/>
                  <a:cs typeface="Arial"/>
                </a:rPr>
                <a:t>(</a:t>
              </a:r>
              <a:r>
                <a:rPr lang="en-IN" sz="1200" dirty="0" err="1">
                  <a:solidFill>
                    <a:schemeClr val="tx1"/>
                  </a:solidFill>
                  <a:latin typeface="Arial"/>
                  <a:cs typeface="Arial"/>
                </a:rPr>
                <a:t>kvs</a:t>
              </a:r>
              <a:r>
                <a:rPr lang="en-IN" sz="1200" dirty="0">
                  <a:solidFill>
                    <a:schemeClr val="tx1"/>
                  </a:solidFill>
                  <a:latin typeface="Arial"/>
                  <a:cs typeface="Arial"/>
                </a:rPr>
                <a:t>, pam, </a:t>
              </a:r>
              <a:r>
                <a:rPr lang="en-IN" sz="1200" dirty="0" err="1">
                  <a:solidFill>
                    <a:schemeClr val="tx1"/>
                  </a:solidFill>
                  <a:latin typeface="Arial"/>
                  <a:cs typeface="Arial"/>
                </a:rPr>
                <a:t>sql</a:t>
              </a:r>
              <a:r>
                <a:rPr lang="en-IN" sz="1200" dirty="0">
                  <a:solidFill>
                    <a:schemeClr val="tx1"/>
                  </a:solidFill>
                  <a:latin typeface="Arial"/>
                  <a:cs typeface="Arial"/>
                </a:rPr>
                <a:t>)</a:t>
              </a:r>
            </a:p>
          </p:txBody>
        </p:sp>
        <p:cxnSp>
          <p:nvCxnSpPr>
            <p:cNvPr id="24" name="Straight Arrow Connector 23"/>
            <p:cNvCxnSpPr>
              <a:stCxn id="20" idx="1"/>
            </p:cNvCxnSpPr>
            <p:nvPr/>
          </p:nvCxnSpPr>
          <p:spPr>
            <a:xfrm rot="5400000" flipH="1" flipV="1">
              <a:off x="1097581" y="2520849"/>
              <a:ext cx="964537" cy="48538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1"/>
              <a:endCxn id="19" idx="2"/>
            </p:cNvCxnSpPr>
            <p:nvPr/>
          </p:nvCxnSpPr>
          <p:spPr>
            <a:xfrm flipV="1">
              <a:off x="1897697" y="2281269"/>
              <a:ext cx="713984" cy="2353343"/>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1"/>
            </p:cNvCxnSpPr>
            <p:nvPr/>
          </p:nvCxnSpPr>
          <p:spPr>
            <a:xfrm rot="16200000" flipV="1">
              <a:off x="3185508" y="2305557"/>
              <a:ext cx="964542" cy="91596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1"/>
              <a:endCxn id="19" idx="2"/>
            </p:cNvCxnSpPr>
            <p:nvPr/>
          </p:nvCxnSpPr>
          <p:spPr>
            <a:xfrm flipH="1" flipV="1">
              <a:off x="2611681" y="2281269"/>
              <a:ext cx="1039657" cy="2353343"/>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743202" y="1384444"/>
              <a:ext cx="1089766" cy="421475"/>
            </a:xfrm>
            <a:custGeom>
              <a:avLst/>
              <a:gdLst>
                <a:gd name="connsiteX0" fmla="*/ 0 w 1265129"/>
                <a:gd name="connsiteY0" fmla="*/ 744848 h 744848"/>
                <a:gd name="connsiteX1" fmla="*/ 225468 w 1265129"/>
                <a:gd name="connsiteY1" fmla="*/ 93494 h 744848"/>
                <a:gd name="connsiteX2" fmla="*/ 1265129 w 1265129"/>
                <a:gd name="connsiteY2" fmla="*/ 18338 h 744848"/>
              </a:gdLst>
              <a:ahLst/>
              <a:cxnLst>
                <a:cxn ang="0">
                  <a:pos x="connsiteX0" y="connsiteY0"/>
                </a:cxn>
                <a:cxn ang="0">
                  <a:pos x="connsiteX1" y="connsiteY1"/>
                </a:cxn>
                <a:cxn ang="0">
                  <a:pos x="connsiteX2" y="connsiteY2"/>
                </a:cxn>
              </a:cxnLst>
              <a:rect l="l" t="t" r="r" b="b"/>
              <a:pathLst>
                <a:path w="1265129" h="744848">
                  <a:moveTo>
                    <a:pt x="0" y="744848"/>
                  </a:moveTo>
                  <a:cubicBezTo>
                    <a:pt x="7306" y="479713"/>
                    <a:pt x="14613" y="214579"/>
                    <a:pt x="225468" y="93494"/>
                  </a:cubicBezTo>
                  <a:cubicBezTo>
                    <a:pt x="436323" y="-27591"/>
                    <a:pt x="850726" y="-4627"/>
                    <a:pt x="1265129" y="18338"/>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29" name="TextBox 28"/>
            <p:cNvSpPr txBox="1"/>
            <p:nvPr/>
          </p:nvSpPr>
          <p:spPr>
            <a:xfrm flipH="1">
              <a:off x="3493521" y="1253622"/>
              <a:ext cx="2564525" cy="302883"/>
            </a:xfrm>
            <a:prstGeom prst="rect">
              <a:avLst/>
            </a:prstGeom>
            <a:noFill/>
          </p:spPr>
          <p:txBody>
            <a:bodyPr wrap="square" rtlCol="0">
              <a:spAutoFit/>
            </a:bodyPr>
            <a:lstStyle/>
            <a:p>
              <a:pPr algn="ctr"/>
              <a:r>
                <a:rPr lang="en-IN" sz="1350" dirty="0">
                  <a:latin typeface="Arial"/>
                  <a:cs typeface="Arial"/>
                </a:rPr>
                <a:t>OpenStack Identity API</a:t>
              </a:r>
            </a:p>
          </p:txBody>
        </p:sp>
      </p:grpSp>
      <p:graphicFrame>
        <p:nvGraphicFramePr>
          <p:cNvPr id="5" name="表格 4"/>
          <p:cNvGraphicFramePr>
            <a:graphicFrameLocks noGrp="1"/>
          </p:cNvGraphicFramePr>
          <p:nvPr>
            <p:extLst>
              <p:ext uri="{D42A27DB-BD31-4B8C-83A1-F6EECF244321}">
                <p14:modId xmlns:p14="http://schemas.microsoft.com/office/powerpoint/2010/main" val="1941837455"/>
              </p:ext>
            </p:extLst>
          </p:nvPr>
        </p:nvGraphicFramePr>
        <p:xfrm>
          <a:off x="4909269" y="2552700"/>
          <a:ext cx="4238714" cy="2590800"/>
        </p:xfrm>
        <a:graphic>
          <a:graphicData uri="http://schemas.openxmlformats.org/drawingml/2006/table">
            <a:tbl>
              <a:tblPr/>
              <a:tblGrid>
                <a:gridCol w="1367382">
                  <a:extLst>
                    <a:ext uri="{9D8B030D-6E8A-4147-A177-3AD203B41FA5}">
                      <a16:colId xmlns:a16="http://schemas.microsoft.com/office/drawing/2014/main" xmlns="" val="20000"/>
                    </a:ext>
                  </a:extLst>
                </a:gridCol>
                <a:gridCol w="2871332">
                  <a:extLst>
                    <a:ext uri="{9D8B030D-6E8A-4147-A177-3AD203B41FA5}">
                      <a16:colId xmlns:a16="http://schemas.microsoft.com/office/drawing/2014/main" xmlns="" val="20001"/>
                    </a:ext>
                  </a:extLst>
                </a:gridCol>
              </a:tblGrid>
              <a:tr h="0">
                <a:tc>
                  <a:txBody>
                    <a:bodyPr/>
                    <a:lstStyle/>
                    <a:p>
                      <a:pPr latinLnBrk="1"/>
                      <a:r>
                        <a:rPr lang="en-US" sz="1200" b="0" i="0" dirty="0">
                          <a:solidFill>
                            <a:srgbClr val="333333"/>
                          </a:solidFill>
                          <a:effectLst/>
                        </a:rPr>
                        <a:t>User</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住宾馆的人</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0">
                <a:tc>
                  <a:txBody>
                    <a:bodyPr/>
                    <a:lstStyle/>
                    <a:p>
                      <a:pPr latinLnBrk="1"/>
                      <a:r>
                        <a:rPr lang="en-US" sz="1200" b="0" i="0">
                          <a:solidFill>
                            <a:srgbClr val="333333"/>
                          </a:solidFill>
                          <a:effectLst/>
                        </a:rPr>
                        <a:t>Credentials</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身份证</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0">
                <a:tc>
                  <a:txBody>
                    <a:bodyPr/>
                    <a:lstStyle/>
                    <a:p>
                      <a:pPr latinLnBrk="1"/>
                      <a:r>
                        <a:rPr lang="en-US" sz="1200" b="0" i="0">
                          <a:solidFill>
                            <a:srgbClr val="333333"/>
                          </a:solidFill>
                          <a:effectLst/>
                        </a:rPr>
                        <a:t>Authentication</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认证你的身份证</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0">
                <a:tc>
                  <a:txBody>
                    <a:bodyPr/>
                    <a:lstStyle/>
                    <a:p>
                      <a:pPr latinLnBrk="1"/>
                      <a:r>
                        <a:rPr lang="en-US" sz="1200" b="0" i="0" dirty="0">
                          <a:solidFill>
                            <a:srgbClr val="333333"/>
                          </a:solidFill>
                          <a:effectLst/>
                        </a:rPr>
                        <a:t>Token</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dirty="0">
                          <a:solidFill>
                            <a:srgbClr val="333333"/>
                          </a:solidFill>
                          <a:effectLst/>
                        </a:rPr>
                        <a:t>房卡</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0">
                <a:tc>
                  <a:txBody>
                    <a:bodyPr/>
                    <a:lstStyle/>
                    <a:p>
                      <a:pPr latinLnBrk="1"/>
                      <a:r>
                        <a:rPr lang="en-US" sz="1200" b="0" i="0">
                          <a:solidFill>
                            <a:srgbClr val="333333"/>
                          </a:solidFill>
                          <a:effectLst/>
                        </a:rPr>
                        <a:t>Tenant</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宾馆</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0">
                <a:tc>
                  <a:txBody>
                    <a:bodyPr/>
                    <a:lstStyle/>
                    <a:p>
                      <a:pPr latinLnBrk="1"/>
                      <a:r>
                        <a:rPr lang="en-US" sz="1200" b="0" i="0">
                          <a:solidFill>
                            <a:srgbClr val="333333"/>
                          </a:solidFill>
                          <a:effectLst/>
                        </a:rPr>
                        <a:t>Service</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宾馆可以提供的服务类别，比如，饮食类，娱乐类</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0">
                <a:tc>
                  <a:txBody>
                    <a:bodyPr/>
                    <a:lstStyle/>
                    <a:p>
                      <a:pPr latinLnBrk="1"/>
                      <a:r>
                        <a:rPr lang="en-US" sz="1200" b="0" i="0">
                          <a:solidFill>
                            <a:srgbClr val="333333"/>
                          </a:solidFill>
                          <a:effectLst/>
                        </a:rPr>
                        <a:t>Endpoint</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zh-CN" altLang="en-US" sz="1200" b="0" i="0">
                          <a:solidFill>
                            <a:srgbClr val="333333"/>
                          </a:solidFill>
                          <a:effectLst/>
                        </a:rPr>
                        <a:t>具体的一种服务，比如吃烧烤，打羽毛球</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0">
                <a:tc>
                  <a:txBody>
                    <a:bodyPr/>
                    <a:lstStyle/>
                    <a:p>
                      <a:pPr latinLnBrk="1"/>
                      <a:r>
                        <a:rPr lang="en-US" sz="1200" b="0" i="0">
                          <a:solidFill>
                            <a:srgbClr val="333333"/>
                          </a:solidFill>
                          <a:effectLst/>
                        </a:rPr>
                        <a:t>Role</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latinLnBrk="1"/>
                      <a:r>
                        <a:rPr lang="en-US" altLang="zh-CN" sz="1200" b="0" i="0" dirty="0">
                          <a:solidFill>
                            <a:srgbClr val="333333"/>
                          </a:solidFill>
                          <a:effectLst/>
                        </a:rPr>
                        <a:t>VIP </a:t>
                      </a:r>
                      <a:r>
                        <a:rPr lang="zh-CN" altLang="en-US" sz="1200" b="0" i="0" dirty="0">
                          <a:solidFill>
                            <a:srgbClr val="333333"/>
                          </a:solidFill>
                          <a:effectLst/>
                        </a:rPr>
                        <a:t>等级，</a:t>
                      </a:r>
                      <a:r>
                        <a:rPr lang="en-US" altLang="zh-CN" sz="1200" b="0" i="0" dirty="0">
                          <a:solidFill>
                            <a:srgbClr val="333333"/>
                          </a:solidFill>
                          <a:effectLst/>
                        </a:rPr>
                        <a:t>VIP</a:t>
                      </a:r>
                      <a:r>
                        <a:rPr lang="zh-CN" altLang="en-US" sz="1200" b="0" i="0" dirty="0">
                          <a:solidFill>
                            <a:srgbClr val="333333"/>
                          </a:solidFill>
                          <a:effectLst/>
                        </a:rPr>
                        <a:t>越高，享有越高的权限</a:t>
                      </a:r>
                    </a:p>
                  </a:txBody>
                  <a:tcPr marL="95250" marR="95250" marT="47625" marB="4762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4460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7071779" y="1932390"/>
            <a:ext cx="1657741" cy="1657643"/>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8445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Neutron (</a:t>
            </a:r>
            <a:r>
              <a:rPr lang="zh-CN" altLang="en-US" kern="1200" spc="-100" dirty="0">
                <a:latin typeface="Arial" panose="020B0604020202020204" pitchFamily="34" charset="0"/>
                <a:ea typeface="黑体" panose="02010609060101010101" pitchFamily="49" charset="-122"/>
                <a:cs typeface="+mn-cs"/>
              </a:rPr>
              <a:t>网络管理</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548262" y="892495"/>
            <a:ext cx="3477310" cy="4014785"/>
          </a:xfrm>
        </p:spPr>
        <p:txBody>
          <a:bodyPr>
            <a:normAutofit/>
          </a:bodyPr>
          <a:lstStyle/>
          <a:p>
            <a:r>
              <a:rPr lang="en-US" altLang="zh-CN" dirty="0"/>
              <a:t>IP</a:t>
            </a:r>
            <a:r>
              <a:rPr lang="zh-CN" altLang="en-US" dirty="0"/>
              <a:t>资源管理：</a:t>
            </a:r>
            <a:r>
              <a:rPr lang="en-US" altLang="zh-CN" dirty="0"/>
              <a:t>DHCP</a:t>
            </a:r>
          </a:p>
          <a:p>
            <a:r>
              <a:rPr lang="zh-CN" altLang="en-US" dirty="0"/>
              <a:t>网络连接管理：实现网络虚拟化和</a:t>
            </a:r>
            <a:r>
              <a:rPr lang="en-US" altLang="zh-CN" dirty="0" err="1"/>
              <a:t>NaaS</a:t>
            </a:r>
            <a:r>
              <a:rPr lang="zh-CN" altLang="en-US" dirty="0"/>
              <a:t>，即虚拟网络连接和网络的访问控制</a:t>
            </a:r>
            <a:endParaRPr lang="en-US" altLang="zh-CN" dirty="0"/>
          </a:p>
          <a:p>
            <a:r>
              <a:rPr lang="zh-CN" altLang="en-US" dirty="0"/>
              <a:t>插件式（</a:t>
            </a:r>
            <a:r>
              <a:rPr lang="en-US" altLang="zh-CN" dirty="0"/>
              <a:t>plugin</a:t>
            </a:r>
            <a:r>
              <a:rPr lang="zh-CN" altLang="en-US" dirty="0"/>
              <a:t>）：主流厂家软硬件网络设备适配</a:t>
            </a:r>
            <a:endParaRPr lang="en-US" dirty="0"/>
          </a:p>
        </p:txBody>
      </p:sp>
      <p:grpSp>
        <p:nvGrpSpPr>
          <p:cNvPr id="5" name="Group 4"/>
          <p:cNvGrpSpPr/>
          <p:nvPr/>
        </p:nvGrpSpPr>
        <p:grpSpPr>
          <a:xfrm>
            <a:off x="-65497" y="730821"/>
            <a:ext cx="5156578" cy="4291487"/>
            <a:chOff x="-297457" y="826719"/>
            <a:chExt cx="5201400" cy="4328780"/>
          </a:xfrm>
        </p:grpSpPr>
        <p:sp>
          <p:nvSpPr>
            <p:cNvPr id="17" name="Rectangle 16"/>
            <p:cNvSpPr/>
            <p:nvPr/>
          </p:nvSpPr>
          <p:spPr>
            <a:xfrm>
              <a:off x="156578" y="1009166"/>
              <a:ext cx="4747365" cy="3828269"/>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30" name="Rounded Rectangle 29"/>
            <p:cNvSpPr/>
            <p:nvPr/>
          </p:nvSpPr>
          <p:spPr>
            <a:xfrm>
              <a:off x="1672227" y="1832803"/>
              <a:ext cx="1747381"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neutron–server</a:t>
              </a:r>
            </a:p>
          </p:txBody>
        </p:sp>
        <p:sp>
          <p:nvSpPr>
            <p:cNvPr id="31" name="Rounded Rectangle 30"/>
            <p:cNvSpPr/>
            <p:nvPr/>
          </p:nvSpPr>
          <p:spPr>
            <a:xfrm>
              <a:off x="194157" y="3034144"/>
              <a:ext cx="1202499" cy="533138"/>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Neutron</a:t>
              </a:r>
            </a:p>
            <a:p>
              <a:pPr algn="ctr"/>
              <a:r>
                <a:rPr lang="en-IN" sz="1350" dirty="0">
                  <a:solidFill>
                    <a:schemeClr val="tx1"/>
                  </a:solidFill>
                  <a:latin typeface="Arial"/>
                  <a:cs typeface="Arial"/>
                </a:rPr>
                <a:t>agents</a:t>
              </a:r>
            </a:p>
          </p:txBody>
        </p:sp>
        <p:sp>
          <p:nvSpPr>
            <p:cNvPr id="32" name="Rounded Rectangle 31"/>
            <p:cNvSpPr/>
            <p:nvPr/>
          </p:nvSpPr>
          <p:spPr>
            <a:xfrm>
              <a:off x="3569922" y="3032953"/>
              <a:ext cx="1265129" cy="533138"/>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350" dirty="0">
                  <a:solidFill>
                    <a:schemeClr val="tx1"/>
                  </a:solidFill>
                  <a:latin typeface="Arial"/>
                  <a:cs typeface="Arial"/>
                </a:rPr>
                <a:t>Neutron</a:t>
              </a:r>
            </a:p>
            <a:p>
              <a:pPr algn="ctr"/>
              <a:r>
                <a:rPr lang="en-IN" sz="1350" dirty="0">
                  <a:solidFill>
                    <a:schemeClr val="tx1"/>
                  </a:solidFill>
                  <a:latin typeface="Arial"/>
                  <a:cs typeface="Arial"/>
                </a:rPr>
                <a:t>Plugin(s)</a:t>
              </a:r>
            </a:p>
          </p:txBody>
        </p:sp>
        <p:sp>
          <p:nvSpPr>
            <p:cNvPr id="33" name="Can 32"/>
            <p:cNvSpPr/>
            <p:nvPr/>
          </p:nvSpPr>
          <p:spPr>
            <a:xfrm>
              <a:off x="2204582" y="4018508"/>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Neutron database</a:t>
              </a:r>
            </a:p>
          </p:txBody>
        </p:sp>
        <p:sp>
          <p:nvSpPr>
            <p:cNvPr id="34" name="Hexagon 33"/>
            <p:cNvSpPr/>
            <p:nvPr/>
          </p:nvSpPr>
          <p:spPr>
            <a:xfrm>
              <a:off x="1672224" y="2939011"/>
              <a:ext cx="1346550" cy="721022"/>
            </a:xfrm>
            <a:prstGeom prst="hexago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Queue</a:t>
              </a:r>
            </a:p>
          </p:txBody>
        </p:sp>
        <p:cxnSp>
          <p:nvCxnSpPr>
            <p:cNvPr id="35" name="Straight Arrow Connector 34"/>
            <p:cNvCxnSpPr>
              <a:endCxn id="30" idx="2"/>
            </p:cNvCxnSpPr>
            <p:nvPr/>
          </p:nvCxnSpPr>
          <p:spPr>
            <a:xfrm rot="5400000" flipH="1" flipV="1">
              <a:off x="2185398" y="2578495"/>
              <a:ext cx="721034" cy="1"/>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0"/>
              <a:endCxn id="32" idx="1"/>
            </p:cNvCxnSpPr>
            <p:nvPr/>
          </p:nvCxnSpPr>
          <p:spPr>
            <a:xfrm>
              <a:off x="3018777" y="3299521"/>
              <a:ext cx="551145" cy="1191"/>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3"/>
              <a:endCxn id="34" idx="3"/>
            </p:cNvCxnSpPr>
            <p:nvPr/>
          </p:nvCxnSpPr>
          <p:spPr>
            <a:xfrm flipV="1">
              <a:off x="1396656" y="3299521"/>
              <a:ext cx="275571" cy="1191"/>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2"/>
              <a:endCxn id="33" idx="2"/>
            </p:cNvCxnSpPr>
            <p:nvPr/>
          </p:nvCxnSpPr>
          <p:spPr>
            <a:xfrm rot="16200000" flipH="1">
              <a:off x="1104110" y="3258578"/>
              <a:ext cx="791771" cy="140917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2"/>
              <a:endCxn id="33" idx="4"/>
            </p:cNvCxnSpPr>
            <p:nvPr/>
          </p:nvCxnSpPr>
          <p:spPr>
            <a:xfrm rot="5400000">
              <a:off x="3318271" y="3474838"/>
              <a:ext cx="792962" cy="975466"/>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567837" y="826719"/>
              <a:ext cx="0" cy="995819"/>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flipH="1">
              <a:off x="2446002" y="1142478"/>
              <a:ext cx="1536352" cy="512244"/>
            </a:xfrm>
            <a:prstGeom prst="rect">
              <a:avLst/>
            </a:prstGeom>
            <a:noFill/>
          </p:spPr>
          <p:txBody>
            <a:bodyPr wrap="square" rtlCol="0">
              <a:spAutoFit/>
            </a:bodyPr>
            <a:lstStyle/>
            <a:p>
              <a:pPr algn="ctr"/>
              <a:r>
                <a:rPr lang="en-IN" sz="1350" dirty="0">
                  <a:latin typeface="Arial"/>
                  <a:cs typeface="Arial"/>
                </a:rPr>
                <a:t>OpenStack Network API</a:t>
              </a:r>
            </a:p>
          </p:txBody>
        </p:sp>
        <p:sp>
          <p:nvSpPr>
            <p:cNvPr id="42" name="Freeform 41"/>
            <p:cNvSpPr/>
            <p:nvPr/>
          </p:nvSpPr>
          <p:spPr>
            <a:xfrm>
              <a:off x="75158" y="2015123"/>
              <a:ext cx="1597066" cy="2932114"/>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3" name="TextBox 42"/>
            <p:cNvSpPr txBox="1"/>
            <p:nvPr/>
          </p:nvSpPr>
          <p:spPr>
            <a:xfrm flipH="1">
              <a:off x="-297457" y="4852809"/>
              <a:ext cx="2105942" cy="302690"/>
            </a:xfrm>
            <a:prstGeom prst="rect">
              <a:avLst/>
            </a:prstGeom>
            <a:noFill/>
          </p:spPr>
          <p:txBody>
            <a:bodyPr wrap="square" rtlCol="0">
              <a:spAutoFit/>
            </a:bodyPr>
            <a:lstStyle/>
            <a:p>
              <a:pPr algn="ctr"/>
              <a:r>
                <a:rPr lang="en-IN" sz="1350" dirty="0">
                  <a:latin typeface="Arial"/>
                  <a:cs typeface="Arial"/>
                </a:rPr>
                <a:t>OpenStack Identity API</a:t>
              </a:r>
            </a:p>
          </p:txBody>
        </p:sp>
      </p:grpSp>
    </p:spTree>
    <p:extLst>
      <p:ext uri="{BB962C8B-B14F-4D97-AF65-F5344CB8AC3E}">
        <p14:creationId xmlns:p14="http://schemas.microsoft.com/office/powerpoint/2010/main" val="416355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200" spc="-100" dirty="0">
                <a:latin typeface="Arial" panose="020B0604020202020204" pitchFamily="34" charset="0"/>
                <a:ea typeface="黑体" panose="02010609060101010101" pitchFamily="49" charset="-122"/>
              </a:rPr>
              <a:t>Neutron (</a:t>
            </a:r>
            <a:r>
              <a:rPr lang="zh-CN" altLang="en-US" kern="1200" spc="-100" dirty="0">
                <a:latin typeface="Arial" panose="020B0604020202020204" pitchFamily="34" charset="0"/>
                <a:ea typeface="黑体" panose="02010609060101010101" pitchFamily="49" charset="-122"/>
              </a:rPr>
              <a:t>网络管理</a:t>
            </a:r>
            <a:r>
              <a:rPr lang="en-US" altLang="zh-CN" kern="1200" spc="-100" dirty="0">
                <a:latin typeface="Arial" panose="020B0604020202020204" pitchFamily="34" charset="0"/>
                <a:ea typeface="黑体" panose="02010609060101010101" pitchFamily="49" charset="-122"/>
              </a:rPr>
              <a:t>)</a:t>
            </a:r>
            <a:endParaRPr lang="zh-CN" altLang="en-US" dirty="0"/>
          </a:p>
        </p:txBody>
      </p:sp>
      <p:sp>
        <p:nvSpPr>
          <p:cNvPr id="3" name="内容占位符 2"/>
          <p:cNvSpPr>
            <a:spLocks noGrp="1"/>
          </p:cNvSpPr>
          <p:nvPr>
            <p:ph sz="half" idx="1"/>
          </p:nvPr>
        </p:nvSpPr>
        <p:spPr/>
        <p:txBody>
          <a:bodyPr/>
          <a:lstStyle/>
          <a:p>
            <a:pPr marL="0" indent="0">
              <a:buNone/>
            </a:pPr>
            <a:r>
              <a:rPr lang="en-US" altLang="zh-CN" dirty="0" smtClean="0"/>
              <a:t>Neutron </a:t>
            </a:r>
            <a:r>
              <a:rPr lang="zh-CN" altLang="en-US" dirty="0" smtClean="0"/>
              <a:t>功能</a:t>
            </a:r>
            <a:endParaRPr lang="en-US" altLang="zh-CN" dirty="0"/>
          </a:p>
          <a:p>
            <a:r>
              <a:rPr lang="zh-CN" altLang="en-US" dirty="0"/>
              <a:t>提供 </a:t>
            </a:r>
            <a:r>
              <a:rPr lang="en-US" altLang="zh-CN" dirty="0"/>
              <a:t>VLAN </a:t>
            </a:r>
            <a:r>
              <a:rPr lang="zh-CN" altLang="en-US" dirty="0"/>
              <a:t>的隔离</a:t>
            </a:r>
          </a:p>
          <a:p>
            <a:r>
              <a:rPr lang="zh-CN" altLang="en-US" dirty="0"/>
              <a:t>提供软件定义网络 </a:t>
            </a:r>
            <a:r>
              <a:rPr lang="en-US" altLang="zh-CN" dirty="0" smtClean="0"/>
              <a:t>SDN</a:t>
            </a:r>
            <a:endParaRPr lang="zh-CN" altLang="en-US" dirty="0"/>
          </a:p>
          <a:p>
            <a:r>
              <a:rPr lang="zh-CN" altLang="en-US" dirty="0"/>
              <a:t>支持第三方的 </a:t>
            </a:r>
            <a:r>
              <a:rPr lang="en-US" altLang="zh-CN" dirty="0"/>
              <a:t>API </a:t>
            </a:r>
            <a:r>
              <a:rPr lang="zh-CN" altLang="en-US" dirty="0"/>
              <a:t>扩展</a:t>
            </a:r>
          </a:p>
          <a:p>
            <a:r>
              <a:rPr lang="zh-CN" altLang="en-US" dirty="0"/>
              <a:t>支持第三方的 </a:t>
            </a:r>
            <a:r>
              <a:rPr lang="en-US" altLang="zh-CN" dirty="0"/>
              <a:t>Plugin </a:t>
            </a:r>
            <a:r>
              <a:rPr lang="zh-CN" altLang="en-US" dirty="0"/>
              <a:t>扩展</a:t>
            </a:r>
          </a:p>
          <a:p>
            <a:endParaRPr lang="zh-CN" altLang="en-US" dirty="0"/>
          </a:p>
        </p:txBody>
      </p:sp>
      <p:sp>
        <p:nvSpPr>
          <p:cNvPr id="4" name="内容占位符 3"/>
          <p:cNvSpPr>
            <a:spLocks noGrp="1"/>
          </p:cNvSpPr>
          <p:nvPr>
            <p:ph sz="half" idx="2"/>
          </p:nvPr>
        </p:nvSpPr>
        <p:spPr/>
        <p:txBody>
          <a:bodyPr/>
          <a:lstStyle/>
          <a:p>
            <a:pPr marL="0" indent="0">
              <a:buNone/>
            </a:pPr>
            <a:r>
              <a:rPr lang="zh-CN" altLang="en-US" dirty="0" smtClean="0"/>
              <a:t>基于网络的沃云服务</a:t>
            </a:r>
            <a:endParaRPr lang="en-US" altLang="zh-CN" dirty="0" smtClean="0"/>
          </a:p>
          <a:p>
            <a:r>
              <a:rPr lang="zh-CN" altLang="en-US" dirty="0" smtClean="0"/>
              <a:t>网络接入：</a:t>
            </a:r>
            <a:r>
              <a:rPr lang="en-US" altLang="zh-CN" dirty="0" smtClean="0"/>
              <a:t/>
            </a:r>
            <a:br>
              <a:rPr lang="en-US" altLang="zh-CN" dirty="0" smtClean="0"/>
            </a:br>
            <a:r>
              <a:rPr lang="zh-CN" altLang="en-US" b="0" dirty="0" smtClean="0"/>
              <a:t>路由</a:t>
            </a:r>
            <a:r>
              <a:rPr lang="en-US" altLang="zh-CN" b="0" dirty="0" smtClean="0"/>
              <a:t>\</a:t>
            </a:r>
            <a:r>
              <a:rPr lang="zh-CN" altLang="en-US" b="0" dirty="0" smtClean="0"/>
              <a:t>虚拟路由</a:t>
            </a:r>
            <a:r>
              <a:rPr lang="en-US" altLang="zh-CN" b="0" dirty="0"/>
              <a:t/>
            </a:r>
            <a:br>
              <a:rPr lang="en-US" altLang="zh-CN" b="0" dirty="0"/>
            </a:br>
            <a:r>
              <a:rPr lang="zh-CN" altLang="en-US" b="0" dirty="0" smtClean="0"/>
              <a:t>网卡</a:t>
            </a:r>
            <a:r>
              <a:rPr lang="en-US" altLang="zh-CN" b="0" dirty="0"/>
              <a:t>\</a:t>
            </a:r>
            <a:r>
              <a:rPr lang="zh-CN" altLang="en-US" b="0" dirty="0" smtClean="0"/>
              <a:t>虚拟网卡</a:t>
            </a:r>
            <a:r>
              <a:rPr lang="en-US" altLang="zh-CN" b="0" dirty="0" smtClean="0"/>
              <a:t/>
            </a:r>
            <a:br>
              <a:rPr lang="en-US" altLang="zh-CN" b="0" dirty="0" smtClean="0"/>
            </a:br>
            <a:r>
              <a:rPr lang="zh-CN" altLang="en-US" b="0" dirty="0" smtClean="0"/>
              <a:t>带宽服务</a:t>
            </a:r>
            <a:endParaRPr lang="en-US" altLang="zh-CN" b="0" dirty="0" smtClean="0"/>
          </a:p>
          <a:p>
            <a:r>
              <a:rPr lang="zh-CN" altLang="en-US" dirty="0" smtClean="0"/>
              <a:t>虚拟私有云：</a:t>
            </a:r>
            <a:r>
              <a:rPr lang="en-US" altLang="zh-CN" dirty="0" smtClean="0"/>
              <a:t/>
            </a:r>
            <a:br>
              <a:rPr lang="en-US" altLang="zh-CN" dirty="0" smtClean="0"/>
            </a:br>
            <a:r>
              <a:rPr lang="zh-CN" altLang="en-US" b="0" dirty="0" smtClean="0"/>
              <a:t>私有网络</a:t>
            </a:r>
            <a:r>
              <a:rPr lang="en-US" altLang="zh-CN" b="0" dirty="0"/>
              <a:t/>
            </a:r>
            <a:br>
              <a:rPr lang="en-US" altLang="zh-CN" b="0" dirty="0"/>
            </a:br>
            <a:r>
              <a:rPr lang="zh-CN" altLang="en-US" b="0" dirty="0" smtClean="0"/>
              <a:t>局域网</a:t>
            </a:r>
            <a:endParaRPr lang="en-US" altLang="zh-CN" b="0" dirty="0"/>
          </a:p>
          <a:p>
            <a:r>
              <a:rPr lang="en-US" altLang="zh-CN" dirty="0"/>
              <a:t>……</a:t>
            </a:r>
            <a:endParaRPr lang="en-US" altLang="zh-CN" dirty="0" smtClean="0"/>
          </a:p>
        </p:txBody>
      </p:sp>
    </p:spTree>
    <p:extLst>
      <p:ext uri="{BB962C8B-B14F-4D97-AF65-F5344CB8AC3E}">
        <p14:creationId xmlns:p14="http://schemas.microsoft.com/office/powerpoint/2010/main" val="555201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5130115" y="1950706"/>
            <a:ext cx="1923346" cy="1657643"/>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33098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Cinder (Block Storage)</a:t>
            </a:r>
          </a:p>
        </p:txBody>
      </p:sp>
      <p:sp>
        <p:nvSpPr>
          <p:cNvPr id="4" name="Content Placeholder 3"/>
          <p:cNvSpPr>
            <a:spLocks noGrp="1"/>
          </p:cNvSpPr>
          <p:nvPr>
            <p:ph sz="half" idx="1"/>
          </p:nvPr>
        </p:nvSpPr>
        <p:spPr>
          <a:xfrm>
            <a:off x="5548262" y="892495"/>
            <a:ext cx="3477310" cy="4014785"/>
          </a:xfrm>
        </p:spPr>
        <p:txBody>
          <a:bodyPr>
            <a:normAutofit/>
          </a:bodyPr>
          <a:lstStyle/>
          <a:p>
            <a:r>
              <a:rPr lang="zh-CN" altLang="en-US" dirty="0"/>
              <a:t>类似</a:t>
            </a:r>
            <a:r>
              <a:rPr lang="en-US" altLang="zh-CN" dirty="0"/>
              <a:t>AWS</a:t>
            </a:r>
            <a:r>
              <a:rPr lang="zh-CN" altLang="en-US" dirty="0"/>
              <a:t>的</a:t>
            </a:r>
            <a:r>
              <a:rPr lang="en-US" altLang="zh-CN" dirty="0"/>
              <a:t>EBS</a:t>
            </a:r>
            <a:r>
              <a:rPr lang="zh-CN" altLang="en-US" dirty="0"/>
              <a:t>，提供持久化存储方案</a:t>
            </a:r>
            <a:endParaRPr lang="en-US" altLang="zh-CN" dirty="0"/>
          </a:p>
          <a:p>
            <a:r>
              <a:rPr lang="en-US" altLang="zh-CN" dirty="0"/>
              <a:t>Cinder-volume</a:t>
            </a:r>
            <a:r>
              <a:rPr lang="zh-CN" altLang="en-US" dirty="0"/>
              <a:t>提供存储适配，各存储厂家和方案通过</a:t>
            </a:r>
            <a:r>
              <a:rPr lang="en-US" altLang="zh-CN" dirty="0"/>
              <a:t>driver</a:t>
            </a:r>
            <a:r>
              <a:rPr lang="zh-CN" altLang="en-US" dirty="0"/>
              <a:t>方式提供</a:t>
            </a:r>
            <a:endParaRPr lang="en-US" altLang="zh-CN" dirty="0"/>
          </a:p>
          <a:p>
            <a:r>
              <a:rPr lang="zh-CN" altLang="en-US" dirty="0"/>
              <a:t>通过消息机制实现存储的创建、挂载、回收、快照控制</a:t>
            </a:r>
            <a:endParaRPr lang="en-US" dirty="0"/>
          </a:p>
        </p:txBody>
      </p:sp>
      <p:grpSp>
        <p:nvGrpSpPr>
          <p:cNvPr id="3" name="Group 2"/>
          <p:cNvGrpSpPr/>
          <p:nvPr/>
        </p:nvGrpSpPr>
        <p:grpSpPr>
          <a:xfrm>
            <a:off x="-113090" y="804603"/>
            <a:ext cx="5646117" cy="4114265"/>
            <a:chOff x="-85532" y="818804"/>
            <a:chExt cx="5500802" cy="4008381"/>
          </a:xfrm>
        </p:grpSpPr>
        <p:sp>
          <p:nvSpPr>
            <p:cNvPr id="20" name="Rectangle 19"/>
            <p:cNvSpPr/>
            <p:nvPr/>
          </p:nvSpPr>
          <p:spPr>
            <a:xfrm>
              <a:off x="1064715" y="1197802"/>
              <a:ext cx="3269293" cy="3623003"/>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21" name="Rounded Rectangle 20"/>
            <p:cNvSpPr/>
            <p:nvPr/>
          </p:nvSpPr>
          <p:spPr>
            <a:xfrm>
              <a:off x="1453025" y="1493730"/>
              <a:ext cx="244257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cinder-</a:t>
              </a:r>
              <a:r>
                <a:rPr lang="en-IN" sz="1350" dirty="0" err="1">
                  <a:solidFill>
                    <a:schemeClr val="tx1"/>
                  </a:solidFill>
                  <a:latin typeface="Arial"/>
                  <a:cs typeface="Arial"/>
                </a:rPr>
                <a:t>api</a:t>
              </a:r>
              <a:endParaRPr lang="en-IN" sz="1350" dirty="0">
                <a:solidFill>
                  <a:schemeClr val="tx1"/>
                </a:solidFill>
                <a:latin typeface="Arial"/>
                <a:cs typeface="Arial"/>
              </a:endParaRPr>
            </a:p>
          </p:txBody>
        </p:sp>
        <p:sp>
          <p:nvSpPr>
            <p:cNvPr id="22" name="Rounded Rectangle 21"/>
            <p:cNvSpPr/>
            <p:nvPr/>
          </p:nvSpPr>
          <p:spPr>
            <a:xfrm>
              <a:off x="1453024" y="2320448"/>
              <a:ext cx="2442575" cy="385175"/>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350" dirty="0">
                  <a:solidFill>
                    <a:schemeClr val="tx1"/>
                  </a:solidFill>
                  <a:latin typeface="Arial"/>
                  <a:cs typeface="Arial"/>
                </a:rPr>
                <a:t>cinder-volume</a:t>
              </a:r>
            </a:p>
          </p:txBody>
        </p:sp>
        <p:sp>
          <p:nvSpPr>
            <p:cNvPr id="23" name="Can 22"/>
            <p:cNvSpPr/>
            <p:nvPr/>
          </p:nvSpPr>
          <p:spPr>
            <a:xfrm>
              <a:off x="2163092" y="3111936"/>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Cinder database</a:t>
              </a:r>
            </a:p>
          </p:txBody>
        </p:sp>
        <p:sp>
          <p:nvSpPr>
            <p:cNvPr id="24" name="Rounded Rectangle 23"/>
            <p:cNvSpPr/>
            <p:nvPr/>
          </p:nvSpPr>
          <p:spPr>
            <a:xfrm>
              <a:off x="1453025" y="4227536"/>
              <a:ext cx="244257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cinder-scheduler</a:t>
              </a:r>
            </a:p>
          </p:txBody>
        </p:sp>
        <p:cxnSp>
          <p:nvCxnSpPr>
            <p:cNvPr id="25" name="Straight Arrow Connector 24"/>
            <p:cNvCxnSpPr>
              <a:stCxn id="22" idx="0"/>
              <a:endCxn id="21" idx="2"/>
            </p:cNvCxnSpPr>
            <p:nvPr/>
          </p:nvCxnSpPr>
          <p:spPr>
            <a:xfrm flipV="1">
              <a:off x="2674312" y="1878904"/>
              <a:ext cx="1" cy="44154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1"/>
              <a:endCxn id="22" idx="2"/>
            </p:cNvCxnSpPr>
            <p:nvPr/>
          </p:nvCxnSpPr>
          <p:spPr>
            <a:xfrm flipH="1" flipV="1">
              <a:off x="2674312" y="2705621"/>
              <a:ext cx="1" cy="40631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a:endCxn id="23" idx="3"/>
            </p:cNvCxnSpPr>
            <p:nvPr/>
          </p:nvCxnSpPr>
          <p:spPr>
            <a:xfrm flipV="1">
              <a:off x="2674310" y="3793024"/>
              <a:ext cx="0" cy="43451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88152" y="1686317"/>
              <a:ext cx="864870" cy="768781"/>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29" name="TextBox 28"/>
            <p:cNvSpPr txBox="1"/>
            <p:nvPr/>
          </p:nvSpPr>
          <p:spPr>
            <a:xfrm flipH="1">
              <a:off x="-85532" y="2402670"/>
              <a:ext cx="1181298" cy="494762"/>
            </a:xfrm>
            <a:prstGeom prst="rect">
              <a:avLst/>
            </a:prstGeom>
            <a:noFill/>
          </p:spPr>
          <p:txBody>
            <a:bodyPr wrap="square" rtlCol="0">
              <a:spAutoFit/>
            </a:bodyPr>
            <a:lstStyle/>
            <a:p>
              <a:pPr algn="ctr"/>
              <a:r>
                <a:rPr lang="en-IN" sz="1350" dirty="0">
                  <a:latin typeface="Arial"/>
                  <a:cs typeface="Arial"/>
                </a:rPr>
                <a:t>OpenStack</a:t>
              </a:r>
              <a:br>
                <a:rPr lang="en-IN" sz="1350" dirty="0">
                  <a:latin typeface="Arial"/>
                  <a:cs typeface="Arial"/>
                </a:rPr>
              </a:br>
              <a:r>
                <a:rPr lang="en-IN" sz="1350" dirty="0">
                  <a:latin typeface="Arial"/>
                  <a:cs typeface="Arial"/>
                </a:rPr>
                <a:t>Identity API</a:t>
              </a:r>
            </a:p>
          </p:txBody>
        </p:sp>
        <p:sp>
          <p:nvSpPr>
            <p:cNvPr id="44" name="Freeform 43"/>
            <p:cNvSpPr/>
            <p:nvPr/>
          </p:nvSpPr>
          <p:spPr>
            <a:xfrm>
              <a:off x="753310" y="2527126"/>
              <a:ext cx="699716" cy="1700408"/>
            </a:xfrm>
            <a:custGeom>
              <a:avLst/>
              <a:gdLst>
                <a:gd name="connsiteX0" fmla="*/ 3018772 w 3018772"/>
                <a:gd name="connsiteY0" fmla="*/ 0 h 2029216"/>
                <a:gd name="connsiteX1" fmla="*/ 914400 w 3018772"/>
                <a:gd name="connsiteY1" fmla="*/ 363254 h 2029216"/>
                <a:gd name="connsiteX2" fmla="*/ 0 w 3018772"/>
                <a:gd name="connsiteY2" fmla="*/ 2029216 h 2029216"/>
              </a:gdLst>
              <a:ahLst/>
              <a:cxnLst>
                <a:cxn ang="0">
                  <a:pos x="connsiteX0" y="connsiteY0"/>
                </a:cxn>
                <a:cxn ang="0">
                  <a:pos x="connsiteX1" y="connsiteY1"/>
                </a:cxn>
                <a:cxn ang="0">
                  <a:pos x="connsiteX2" y="connsiteY2"/>
                </a:cxn>
              </a:cxnLst>
              <a:rect l="l" t="t" r="r" b="b"/>
              <a:pathLst>
                <a:path w="3018772" h="2029216">
                  <a:moveTo>
                    <a:pt x="3018772" y="0"/>
                  </a:moveTo>
                  <a:cubicBezTo>
                    <a:pt x="2218150" y="12525"/>
                    <a:pt x="1417529" y="25051"/>
                    <a:pt x="914400" y="363254"/>
                  </a:cubicBezTo>
                  <a:cubicBezTo>
                    <a:pt x="411271" y="701457"/>
                    <a:pt x="205635" y="1365336"/>
                    <a:pt x="0" y="2029216"/>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5" name="TextBox 44"/>
            <p:cNvSpPr txBox="1"/>
            <p:nvPr/>
          </p:nvSpPr>
          <p:spPr>
            <a:xfrm flipH="1">
              <a:off x="40659" y="4130020"/>
              <a:ext cx="1046713" cy="697165"/>
            </a:xfrm>
            <a:prstGeom prst="rect">
              <a:avLst/>
            </a:prstGeom>
            <a:noFill/>
          </p:spPr>
          <p:txBody>
            <a:bodyPr wrap="square" rtlCol="0">
              <a:spAutoFit/>
            </a:bodyPr>
            <a:lstStyle/>
            <a:p>
              <a:pPr algn="ctr"/>
              <a:r>
                <a:rPr lang="en-IN" sz="1350" dirty="0">
                  <a:latin typeface="Arial"/>
                  <a:cs typeface="Arial"/>
                </a:rPr>
                <a:t>volume</a:t>
              </a:r>
              <a:br>
                <a:rPr lang="en-IN" sz="1350" dirty="0">
                  <a:latin typeface="Arial"/>
                  <a:cs typeface="Arial"/>
                </a:rPr>
              </a:br>
              <a:r>
                <a:rPr lang="en-IN" sz="1350" dirty="0">
                  <a:latin typeface="Arial"/>
                  <a:cs typeface="Arial"/>
                </a:rPr>
                <a:t>provider</a:t>
              </a:r>
            </a:p>
            <a:p>
              <a:pPr algn="ctr"/>
              <a:r>
                <a:rPr lang="en-IN" sz="1350" dirty="0">
                  <a:latin typeface="Arial"/>
                  <a:cs typeface="Arial"/>
                </a:rPr>
                <a:t>(iSCSI, </a:t>
              </a:r>
              <a:r>
                <a:rPr lang="en-IN" sz="1350" dirty="0" err="1">
                  <a:latin typeface="Arial"/>
                  <a:cs typeface="Arial"/>
                </a:rPr>
                <a:t>etc</a:t>
              </a:r>
              <a:r>
                <a:rPr lang="en-IN" sz="1350" dirty="0">
                  <a:latin typeface="Arial"/>
                  <a:cs typeface="Arial"/>
                </a:rPr>
                <a:t>)</a:t>
              </a:r>
            </a:p>
          </p:txBody>
        </p:sp>
        <p:sp>
          <p:nvSpPr>
            <p:cNvPr id="46" name="TextBox 45"/>
            <p:cNvSpPr txBox="1"/>
            <p:nvPr/>
          </p:nvSpPr>
          <p:spPr>
            <a:xfrm flipH="1">
              <a:off x="2680233" y="818804"/>
              <a:ext cx="2735037" cy="314848"/>
            </a:xfrm>
            <a:prstGeom prst="rect">
              <a:avLst/>
            </a:prstGeom>
            <a:noFill/>
          </p:spPr>
          <p:txBody>
            <a:bodyPr wrap="square" rtlCol="0">
              <a:spAutoFit/>
            </a:bodyPr>
            <a:lstStyle/>
            <a:p>
              <a:pPr algn="ctr"/>
              <a:r>
                <a:rPr lang="en-IN" sz="1500" dirty="0">
                  <a:latin typeface="Arial"/>
                  <a:cs typeface="Arial"/>
                </a:rPr>
                <a:t>OpenStack Block Storage API</a:t>
              </a:r>
            </a:p>
          </p:txBody>
        </p:sp>
        <p:cxnSp>
          <p:nvCxnSpPr>
            <p:cNvPr id="47" name="Straight Arrow Connector 46"/>
            <p:cNvCxnSpPr/>
            <p:nvPr/>
          </p:nvCxnSpPr>
          <p:spPr>
            <a:xfrm flipV="1">
              <a:off x="2672541" y="882733"/>
              <a:ext cx="0" cy="610997"/>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905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Cinder (Block Storage)</a:t>
            </a:r>
            <a:endParaRPr lang="zh-CN" altLang="en-US" dirty="0"/>
          </a:p>
        </p:txBody>
      </p:sp>
      <p:sp>
        <p:nvSpPr>
          <p:cNvPr id="6" name="内容占位符 5"/>
          <p:cNvSpPr>
            <a:spLocks noGrp="1"/>
          </p:cNvSpPr>
          <p:nvPr>
            <p:ph sz="half" idx="1"/>
          </p:nvPr>
        </p:nvSpPr>
        <p:spPr/>
        <p:txBody>
          <a:bodyPr/>
          <a:lstStyle/>
          <a:p>
            <a:pPr marL="0" indent="0">
              <a:buNone/>
            </a:pPr>
            <a:r>
              <a:rPr lang="zh-CN" altLang="en-US" dirty="0" smtClean="0"/>
              <a:t>基本功能：</a:t>
            </a:r>
            <a:endParaRPr lang="en-US" altLang="zh-CN" dirty="0" smtClean="0"/>
          </a:p>
          <a:p>
            <a:r>
              <a:rPr lang="zh-CN" altLang="en-US" dirty="0"/>
              <a:t>卷</a:t>
            </a:r>
            <a:r>
              <a:rPr lang="zh-CN" altLang="en-US" dirty="0" smtClean="0"/>
              <a:t>操作</a:t>
            </a:r>
            <a:endParaRPr lang="en-US" altLang="zh-CN" dirty="0" smtClean="0"/>
          </a:p>
          <a:p>
            <a:r>
              <a:rPr lang="zh-CN" altLang="en-US" dirty="0" smtClean="0"/>
              <a:t>卷</a:t>
            </a:r>
            <a:r>
              <a:rPr lang="en-US" altLang="zh-CN" dirty="0"/>
              <a:t>-</a:t>
            </a:r>
            <a:r>
              <a:rPr lang="zh-CN" altLang="en-US" dirty="0"/>
              <a:t>虚机</a:t>
            </a:r>
            <a:r>
              <a:rPr lang="zh-CN" altLang="en-US" dirty="0" smtClean="0"/>
              <a:t>操作</a:t>
            </a:r>
            <a:endParaRPr lang="en-US" altLang="zh-CN" dirty="0" smtClean="0"/>
          </a:p>
          <a:p>
            <a:r>
              <a:rPr lang="zh-CN" altLang="en-US" dirty="0"/>
              <a:t>卷</a:t>
            </a:r>
            <a:r>
              <a:rPr lang="en-US" altLang="zh-CN" dirty="0"/>
              <a:t>-</a:t>
            </a:r>
            <a:r>
              <a:rPr lang="zh-CN" altLang="en-US" dirty="0"/>
              <a:t>快照</a:t>
            </a:r>
            <a:r>
              <a:rPr lang="zh-CN" altLang="en-US" dirty="0" smtClean="0"/>
              <a:t>操作</a:t>
            </a:r>
            <a:endParaRPr lang="en-US" altLang="zh-CN" dirty="0" smtClean="0"/>
          </a:p>
          <a:p>
            <a:r>
              <a:rPr lang="zh-CN" altLang="en-US" dirty="0"/>
              <a:t>卷</a:t>
            </a:r>
            <a:r>
              <a:rPr lang="en-US" altLang="zh-CN" dirty="0"/>
              <a:t>-</a:t>
            </a:r>
            <a:r>
              <a:rPr lang="zh-CN" altLang="en-US" dirty="0"/>
              <a:t>镜像操作</a:t>
            </a:r>
          </a:p>
        </p:txBody>
      </p:sp>
      <p:sp>
        <p:nvSpPr>
          <p:cNvPr id="7" name="内容占位符 6"/>
          <p:cNvSpPr>
            <a:spLocks noGrp="1"/>
          </p:cNvSpPr>
          <p:nvPr>
            <p:ph sz="half" idx="2"/>
          </p:nvPr>
        </p:nvSpPr>
        <p:spPr/>
        <p:txBody>
          <a:bodyPr/>
          <a:lstStyle/>
          <a:p>
            <a:r>
              <a:rPr lang="zh-CN" altLang="en-US" dirty="0" smtClean="0"/>
              <a:t>基于存储的沃云服务</a:t>
            </a:r>
            <a:endParaRPr lang="en-US" altLang="zh-CN" dirty="0" smtClean="0"/>
          </a:p>
          <a:p>
            <a:r>
              <a:rPr lang="zh-CN" altLang="en-US" dirty="0" smtClean="0"/>
              <a:t>弹性块存储</a:t>
            </a:r>
            <a:endParaRPr lang="en-US" altLang="zh-CN" dirty="0" smtClean="0"/>
          </a:p>
          <a:p>
            <a:r>
              <a:rPr lang="zh-CN" altLang="en-US" dirty="0"/>
              <a:t>高效块</a:t>
            </a:r>
            <a:r>
              <a:rPr lang="zh-CN" altLang="en-US" dirty="0" smtClean="0"/>
              <a:t>存储</a:t>
            </a:r>
            <a:endParaRPr lang="en-US" altLang="zh-CN" dirty="0" smtClean="0"/>
          </a:p>
          <a:p>
            <a:r>
              <a:rPr lang="en-US" altLang="zh-CN" dirty="0" smtClean="0"/>
              <a:t>SSD</a:t>
            </a:r>
            <a:r>
              <a:rPr lang="zh-CN" altLang="en-US" dirty="0" smtClean="0"/>
              <a:t>块存储</a:t>
            </a:r>
            <a:endParaRPr lang="en-US" altLang="zh-CN" dirty="0" smtClean="0"/>
          </a:p>
          <a:p>
            <a:r>
              <a:rPr lang="zh-CN" altLang="en-US" dirty="0" smtClean="0"/>
              <a:t>共享块存储</a:t>
            </a:r>
            <a:endParaRPr lang="en-US" altLang="zh-CN" dirty="0" smtClean="0"/>
          </a:p>
          <a:p>
            <a:r>
              <a:rPr lang="zh-CN" altLang="en-US" dirty="0"/>
              <a:t>文件</a:t>
            </a:r>
            <a:r>
              <a:rPr lang="zh-CN" altLang="en-US" dirty="0" smtClean="0"/>
              <a:t>存储</a:t>
            </a:r>
            <a:endParaRPr lang="en-US" altLang="zh-CN" dirty="0" smtClean="0"/>
          </a:p>
          <a:p>
            <a:r>
              <a:rPr lang="zh-CN" altLang="en-US" dirty="0"/>
              <a:t>云备份</a:t>
            </a:r>
          </a:p>
        </p:txBody>
      </p:sp>
    </p:spTree>
    <p:extLst>
      <p:ext uri="{BB962C8B-B14F-4D97-AF65-F5344CB8AC3E}">
        <p14:creationId xmlns:p14="http://schemas.microsoft.com/office/powerpoint/2010/main" val="268505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zh-CN" altLang="en-US" kern="1200" spc="-100" dirty="0" smtClean="0">
                <a:latin typeface="Arial" panose="020B0604020202020204" pitchFamily="34" charset="0"/>
                <a:ea typeface="黑体" panose="02010609060101010101" pitchFamily="49" charset="-122"/>
                <a:cs typeface="+mn-cs"/>
              </a:rPr>
              <a:t>云计算平台架构</a:t>
            </a:r>
            <a:endParaRPr lang="zh-CN" altLang="en-US" kern="1200" spc="-100" dirty="0">
              <a:latin typeface="Arial" panose="020B0604020202020204" pitchFamily="34" charset="0"/>
              <a:ea typeface="黑体" panose="02010609060101010101" pitchFamily="49" charset="-122"/>
              <a:cs typeface="+mn-cs"/>
            </a:endParaRPr>
          </a:p>
        </p:txBody>
      </p:sp>
      <p:pic>
        <p:nvPicPr>
          <p:cNvPr id="3" name="图片 2"/>
          <p:cNvPicPr>
            <a:picLocks noChangeAspect="1"/>
          </p:cNvPicPr>
          <p:nvPr/>
        </p:nvPicPr>
        <p:blipFill>
          <a:blip r:embed="rId3"/>
          <a:stretch>
            <a:fillRect/>
          </a:stretch>
        </p:blipFill>
        <p:spPr>
          <a:xfrm>
            <a:off x="1547664" y="843558"/>
            <a:ext cx="6402318" cy="4180873"/>
          </a:xfrm>
          <a:prstGeom prst="rect">
            <a:avLst/>
          </a:prstGeom>
        </p:spPr>
      </p:pic>
    </p:spTree>
    <p:extLst>
      <p:ext uri="{BB962C8B-B14F-4D97-AF65-F5344CB8AC3E}">
        <p14:creationId xmlns:p14="http://schemas.microsoft.com/office/powerpoint/2010/main" val="2762470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openstack_diagram_corrected_16_april_14.pdf"/>
          <p:cNvPicPr>
            <a:picLocks noChangeAspect="1"/>
          </p:cNvPicPr>
          <p:nvPr/>
        </p:nvPicPr>
        <p:blipFill>
          <a:blip r:embed="rId3" cstate="print">
            <a:extLst>
              <a:ext uri="{28A0092B-C50C-407E-A947-70E740481C1C}">
                <a14:useLocalDpi xmlns:a14="http://schemas.microsoft.com/office/drawing/2010/main" val="0"/>
              </a:ext>
            </a:extLst>
          </a:blip>
          <a:srcRect l="-14651" r="-14651"/>
          <a:stretch>
            <a:fillRect/>
          </a:stretch>
        </p:blipFill>
        <p:spPr>
          <a:xfrm>
            <a:off x="-1367508" y="1"/>
            <a:ext cx="11883641" cy="5143499"/>
          </a:xfrm>
          <a:prstGeom prst="rect">
            <a:avLst/>
          </a:prstGeom>
        </p:spPr>
      </p:pic>
      <p:pic>
        <p:nvPicPr>
          <p:cNvPr id="4" name="Picture 3" descr="Screen Shot 2014-10-06 at 12.3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 y="115401"/>
            <a:ext cx="9141619" cy="4846783"/>
          </a:xfrm>
          <a:prstGeom prst="rect">
            <a:avLst/>
          </a:prstGeom>
        </p:spPr>
      </p:pic>
      <p:sp>
        <p:nvSpPr>
          <p:cNvPr id="2" name="Rectangle 1"/>
          <p:cNvSpPr/>
          <p:nvPr/>
        </p:nvSpPr>
        <p:spPr>
          <a:xfrm>
            <a:off x="6485616" y="4203987"/>
            <a:ext cx="2518668" cy="763745"/>
          </a:xfrm>
          <a:prstGeom prst="rect">
            <a:avLst/>
          </a:prstGeom>
          <a:noFill/>
          <a:ln>
            <a:solidFill>
              <a:schemeClr val="accent1"/>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矩形 4"/>
          <p:cNvSpPr/>
          <p:nvPr/>
        </p:nvSpPr>
        <p:spPr>
          <a:xfrm>
            <a:off x="6428466" y="4222944"/>
            <a:ext cx="2952328" cy="923330"/>
          </a:xfrm>
          <a:prstGeom prst="rect">
            <a:avLst/>
          </a:prstGeom>
        </p:spPr>
        <p:txBody>
          <a:bodyPr wrap="square">
            <a:spAutoFit/>
          </a:bodyPr>
          <a:lstStyle/>
          <a:p>
            <a:r>
              <a:rPr lang="en-US" altLang="zh-CN" dirty="0"/>
              <a:t>Other projects : Telemetry, Heat, Trove</a:t>
            </a:r>
          </a:p>
          <a:p>
            <a:endParaRPr lang="zh-CN" altLang="en-US" dirty="0"/>
          </a:p>
        </p:txBody>
      </p:sp>
    </p:spTree>
    <p:extLst>
      <p:ext uri="{BB962C8B-B14F-4D97-AF65-F5344CB8AC3E}">
        <p14:creationId xmlns:p14="http://schemas.microsoft.com/office/powerpoint/2010/main" val="967882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Telemetry (aka Ceilometer, Metering)</a:t>
            </a:r>
          </a:p>
        </p:txBody>
      </p:sp>
      <p:sp>
        <p:nvSpPr>
          <p:cNvPr id="4" name="Content Placeholder 3"/>
          <p:cNvSpPr>
            <a:spLocks noGrp="1"/>
          </p:cNvSpPr>
          <p:nvPr>
            <p:ph sz="half" idx="1"/>
          </p:nvPr>
        </p:nvSpPr>
        <p:spPr>
          <a:xfrm>
            <a:off x="5548262" y="892495"/>
            <a:ext cx="3477310" cy="4014785"/>
          </a:xfrm>
        </p:spPr>
        <p:txBody>
          <a:bodyPr>
            <a:normAutofit/>
          </a:bodyPr>
          <a:lstStyle/>
          <a:p>
            <a:r>
              <a:rPr lang="zh-CN" altLang="en-US" dirty="0"/>
              <a:t>主要的目标是监控和计量</a:t>
            </a:r>
            <a:endParaRPr lang="en-US" dirty="0"/>
          </a:p>
          <a:p>
            <a:r>
              <a:rPr lang="zh-CN" altLang="en-US" dirty="0"/>
              <a:t>通过</a:t>
            </a:r>
            <a:r>
              <a:rPr lang="en-US" altLang="zh-CN" dirty="0"/>
              <a:t>REST</a:t>
            </a:r>
            <a:r>
              <a:rPr lang="zh-CN" altLang="zh-CN" dirty="0"/>
              <a:t>接口存取收集数据</a:t>
            </a:r>
            <a:r>
              <a:rPr lang="zh-CN" altLang="en-US" dirty="0"/>
              <a:t>，</a:t>
            </a:r>
            <a:r>
              <a:rPr lang="zh-CN" altLang="zh-CN" dirty="0"/>
              <a:t>存储在数据库或者</a:t>
            </a:r>
            <a:r>
              <a:rPr lang="en-US" altLang="zh-CN" dirty="0"/>
              <a:t>JSON/XML</a:t>
            </a:r>
            <a:r>
              <a:rPr lang="zh-CN" altLang="zh-CN" dirty="0"/>
              <a:t>文件中</a:t>
            </a:r>
            <a:endParaRPr lang="en-US" altLang="zh-CN" dirty="0"/>
          </a:p>
          <a:p>
            <a:r>
              <a:rPr lang="zh-CN" altLang="en-US" dirty="0"/>
              <a:t>发布和告警功能</a:t>
            </a:r>
            <a:endParaRPr lang="en-US" dirty="0"/>
          </a:p>
        </p:txBody>
      </p:sp>
      <p:grpSp>
        <p:nvGrpSpPr>
          <p:cNvPr id="5" name="Group 4"/>
          <p:cNvGrpSpPr/>
          <p:nvPr/>
        </p:nvGrpSpPr>
        <p:grpSpPr>
          <a:xfrm>
            <a:off x="92794" y="833931"/>
            <a:ext cx="5460821" cy="4177206"/>
            <a:chOff x="61183" y="958263"/>
            <a:chExt cx="5238097" cy="4006836"/>
          </a:xfrm>
        </p:grpSpPr>
        <p:sp>
          <p:nvSpPr>
            <p:cNvPr id="19" name="Rectangle 18"/>
            <p:cNvSpPr/>
            <p:nvPr/>
          </p:nvSpPr>
          <p:spPr>
            <a:xfrm>
              <a:off x="501044" y="1225985"/>
              <a:ext cx="4330052" cy="3471276"/>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30" name="TextBox 29"/>
            <p:cNvSpPr txBox="1"/>
            <p:nvPr/>
          </p:nvSpPr>
          <p:spPr>
            <a:xfrm flipH="1">
              <a:off x="3344456" y="3776472"/>
              <a:ext cx="1652424" cy="309985"/>
            </a:xfrm>
            <a:prstGeom prst="rect">
              <a:avLst/>
            </a:prstGeom>
            <a:noFill/>
          </p:spPr>
          <p:txBody>
            <a:bodyPr wrap="square" rtlCol="0">
              <a:spAutoFit/>
            </a:bodyPr>
            <a:lstStyle/>
            <a:p>
              <a:pPr algn="ctr"/>
              <a:r>
                <a:rPr lang="en-IN" sz="1500" dirty="0">
                  <a:latin typeface="Arial"/>
                  <a:cs typeface="Arial"/>
                </a:rPr>
                <a:t>Alarm Queue</a:t>
              </a:r>
            </a:p>
          </p:txBody>
        </p:sp>
        <p:sp>
          <p:nvSpPr>
            <p:cNvPr id="31" name="Rounded Rectangle 30"/>
            <p:cNvSpPr/>
            <p:nvPr/>
          </p:nvSpPr>
          <p:spPr>
            <a:xfrm>
              <a:off x="800162" y="1644043"/>
              <a:ext cx="1383113"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Telemetry Collector</a:t>
              </a:r>
            </a:p>
          </p:txBody>
        </p:sp>
        <p:sp>
          <p:nvSpPr>
            <p:cNvPr id="32" name="Rounded Rectangle 31"/>
            <p:cNvSpPr/>
            <p:nvPr/>
          </p:nvSpPr>
          <p:spPr>
            <a:xfrm>
              <a:off x="2342374" y="1644043"/>
              <a:ext cx="1680432"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Telemetry Agents</a:t>
              </a:r>
            </a:p>
          </p:txBody>
        </p:sp>
        <p:sp>
          <p:nvSpPr>
            <p:cNvPr id="33" name="Can 32"/>
            <p:cNvSpPr/>
            <p:nvPr/>
          </p:nvSpPr>
          <p:spPr>
            <a:xfrm>
              <a:off x="894401" y="2459033"/>
              <a:ext cx="1194635"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Database</a:t>
              </a:r>
            </a:p>
          </p:txBody>
        </p:sp>
        <p:sp>
          <p:nvSpPr>
            <p:cNvPr id="34" name="Rounded Rectangle 33"/>
            <p:cNvSpPr/>
            <p:nvPr/>
          </p:nvSpPr>
          <p:spPr>
            <a:xfrm>
              <a:off x="2467634" y="2606988"/>
              <a:ext cx="1680432"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Telemetry API</a:t>
              </a:r>
            </a:p>
          </p:txBody>
        </p:sp>
        <p:sp>
          <p:nvSpPr>
            <p:cNvPr id="35" name="Rounded Rectangle 34"/>
            <p:cNvSpPr/>
            <p:nvPr/>
          </p:nvSpPr>
          <p:spPr>
            <a:xfrm>
              <a:off x="2467634" y="3358550"/>
              <a:ext cx="1680432"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Telemetry Evaluator</a:t>
              </a:r>
            </a:p>
          </p:txBody>
        </p:sp>
        <p:sp>
          <p:nvSpPr>
            <p:cNvPr id="36" name="Rounded Rectangle 35"/>
            <p:cNvSpPr/>
            <p:nvPr/>
          </p:nvSpPr>
          <p:spPr>
            <a:xfrm>
              <a:off x="2467634" y="4063139"/>
              <a:ext cx="1680432"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Arial"/>
                  <a:cs typeface="Arial"/>
                </a:rPr>
                <a:t>TelemetryNotifier</a:t>
              </a:r>
            </a:p>
          </p:txBody>
        </p:sp>
        <p:cxnSp>
          <p:nvCxnSpPr>
            <p:cNvPr id="37" name="Straight Arrow Connector 36"/>
            <p:cNvCxnSpPr>
              <a:stCxn id="35" idx="0"/>
              <a:endCxn id="34" idx="2"/>
            </p:cNvCxnSpPr>
            <p:nvPr/>
          </p:nvCxnSpPr>
          <p:spPr>
            <a:xfrm rot="5400000" flipH="1" flipV="1">
              <a:off x="3124659" y="3175157"/>
              <a:ext cx="366386" cy="1588"/>
            </a:xfrm>
            <a:prstGeom prst="straightConnector1">
              <a:avLst/>
            </a:prstGeom>
            <a:ln w="28575">
              <a:solidFill>
                <a:srgbClr val="4372B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2"/>
              <a:endCxn id="36" idx="0"/>
            </p:cNvCxnSpPr>
            <p:nvPr/>
          </p:nvCxnSpPr>
          <p:spPr>
            <a:xfrm rot="5400000">
              <a:off x="3148145" y="3903231"/>
              <a:ext cx="319414" cy="1588"/>
            </a:xfrm>
            <a:prstGeom prst="straightConnector1">
              <a:avLst/>
            </a:prstGeom>
            <a:ln w="28575">
              <a:solidFill>
                <a:srgbClr val="4372B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1"/>
              <a:endCxn id="33" idx="4"/>
            </p:cNvCxnSpPr>
            <p:nvPr/>
          </p:nvCxnSpPr>
          <p:spPr>
            <a:xfrm flipH="1">
              <a:off x="2089036" y="2799576"/>
              <a:ext cx="378598" cy="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1" idx="3"/>
            </p:cNvCxnSpPr>
            <p:nvPr/>
          </p:nvCxnSpPr>
          <p:spPr>
            <a:xfrm flipH="1">
              <a:off x="2183275" y="1836631"/>
              <a:ext cx="159099" cy="0"/>
            </a:xfrm>
            <a:prstGeom prst="straightConnector1">
              <a:avLst/>
            </a:prstGeom>
            <a:ln w="28575">
              <a:solidFill>
                <a:srgbClr val="4372B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1" idx="2"/>
            </p:cNvCxnSpPr>
            <p:nvPr/>
          </p:nvCxnSpPr>
          <p:spPr>
            <a:xfrm rot="5400000" flipH="1" flipV="1">
              <a:off x="1276812" y="2243926"/>
              <a:ext cx="429815" cy="158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rot="10800000">
              <a:off x="4185861" y="2459626"/>
              <a:ext cx="720167" cy="339949"/>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43" name="TextBox 42"/>
            <p:cNvSpPr txBox="1"/>
            <p:nvPr/>
          </p:nvSpPr>
          <p:spPr>
            <a:xfrm flipH="1">
              <a:off x="4124580" y="1958303"/>
              <a:ext cx="1174700" cy="531403"/>
            </a:xfrm>
            <a:prstGeom prst="rect">
              <a:avLst/>
            </a:prstGeom>
            <a:noFill/>
          </p:spPr>
          <p:txBody>
            <a:bodyPr wrap="square" rtlCol="0">
              <a:spAutoFit/>
            </a:bodyPr>
            <a:lstStyle/>
            <a:p>
              <a:pPr algn="ctr"/>
              <a:r>
                <a:rPr lang="en-IN" sz="1500" dirty="0">
                  <a:latin typeface="Arial"/>
                  <a:cs typeface="Arial"/>
                </a:rPr>
                <a:t>OpenStack</a:t>
              </a:r>
              <a:br>
                <a:rPr lang="en-IN" sz="1500" dirty="0">
                  <a:latin typeface="Arial"/>
                  <a:cs typeface="Arial"/>
                </a:rPr>
              </a:br>
              <a:r>
                <a:rPr lang="en-IN" sz="1500" dirty="0">
                  <a:latin typeface="Arial"/>
                  <a:cs typeface="Arial"/>
                </a:rPr>
                <a:t>Identity API</a:t>
              </a:r>
            </a:p>
          </p:txBody>
        </p:sp>
        <p:sp>
          <p:nvSpPr>
            <p:cNvPr id="48" name="TextBox 47"/>
            <p:cNvSpPr txBox="1"/>
            <p:nvPr/>
          </p:nvSpPr>
          <p:spPr>
            <a:xfrm flipH="1">
              <a:off x="1914941" y="4433696"/>
              <a:ext cx="1174700" cy="531403"/>
            </a:xfrm>
            <a:prstGeom prst="rect">
              <a:avLst/>
            </a:prstGeom>
            <a:noFill/>
          </p:spPr>
          <p:txBody>
            <a:bodyPr wrap="square" rtlCol="0">
              <a:spAutoFit/>
            </a:bodyPr>
            <a:lstStyle/>
            <a:p>
              <a:pPr algn="ctr"/>
              <a:r>
                <a:rPr lang="en-IN" sz="1500" dirty="0">
                  <a:latin typeface="Arial"/>
                  <a:cs typeface="Arial"/>
                </a:rPr>
                <a:t>Telemetry notifications</a:t>
              </a:r>
            </a:p>
          </p:txBody>
        </p:sp>
        <p:cxnSp>
          <p:nvCxnSpPr>
            <p:cNvPr id="49" name="Straight Arrow Connector 48"/>
            <p:cNvCxnSpPr/>
            <p:nvPr/>
          </p:nvCxnSpPr>
          <p:spPr>
            <a:xfrm flipV="1">
              <a:off x="3308647" y="4413854"/>
              <a:ext cx="0" cy="454658"/>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flipH="1">
              <a:off x="61183" y="958263"/>
              <a:ext cx="1477957" cy="531403"/>
            </a:xfrm>
            <a:prstGeom prst="rect">
              <a:avLst/>
            </a:prstGeom>
            <a:noFill/>
          </p:spPr>
          <p:txBody>
            <a:bodyPr wrap="square" rtlCol="0">
              <a:spAutoFit/>
            </a:bodyPr>
            <a:lstStyle/>
            <a:p>
              <a:pPr algn="ctr"/>
              <a:r>
                <a:rPr lang="en-IN" sz="1500" dirty="0">
                  <a:latin typeface="Arial"/>
                  <a:cs typeface="Arial"/>
                </a:rPr>
                <a:t>Push/Polling Inputs</a:t>
              </a:r>
            </a:p>
          </p:txBody>
        </p:sp>
        <p:sp>
          <p:nvSpPr>
            <p:cNvPr id="51" name="Freeform 50"/>
            <p:cNvSpPr/>
            <p:nvPr/>
          </p:nvSpPr>
          <p:spPr>
            <a:xfrm rot="16200000">
              <a:off x="329462" y="1365930"/>
              <a:ext cx="472265" cy="469134"/>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52" name="TextBox 51"/>
            <p:cNvSpPr txBox="1"/>
            <p:nvPr/>
          </p:nvSpPr>
          <p:spPr>
            <a:xfrm flipH="1">
              <a:off x="71750" y="3277749"/>
              <a:ext cx="1421388" cy="309985"/>
            </a:xfrm>
            <a:prstGeom prst="rect">
              <a:avLst/>
            </a:prstGeom>
            <a:noFill/>
          </p:spPr>
          <p:txBody>
            <a:bodyPr wrap="square" rtlCol="0">
              <a:spAutoFit/>
            </a:bodyPr>
            <a:lstStyle/>
            <a:p>
              <a:pPr algn="ctr"/>
              <a:r>
                <a:rPr lang="en-IN" sz="1500" dirty="0">
                  <a:latin typeface="Arial"/>
                  <a:cs typeface="Arial"/>
                </a:rPr>
                <a:t>Telemetry Data</a:t>
              </a:r>
            </a:p>
          </p:txBody>
        </p:sp>
        <p:cxnSp>
          <p:nvCxnSpPr>
            <p:cNvPr id="53" name="Straight Arrow Connector 52"/>
            <p:cNvCxnSpPr>
              <a:stCxn id="34" idx="2"/>
            </p:cNvCxnSpPr>
            <p:nvPr/>
          </p:nvCxnSpPr>
          <p:spPr>
            <a:xfrm flipH="1">
              <a:off x="214844" y="2992163"/>
              <a:ext cx="3093006" cy="1256445"/>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8289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a:latin typeface="Arial" panose="020B0604020202020204" pitchFamily="34" charset="0"/>
                <a:ea typeface="黑体" panose="02010609060101010101" pitchFamily="49" charset="-122"/>
                <a:cs typeface="+mn-cs"/>
              </a:rPr>
              <a:t>Heat (</a:t>
            </a:r>
            <a:r>
              <a:rPr lang="en-US" kern="1200" spc="-100" dirty="0" err="1">
                <a:latin typeface="Arial" panose="020B0604020202020204" pitchFamily="34" charset="0"/>
                <a:ea typeface="黑体" panose="02010609060101010101" pitchFamily="49" charset="-122"/>
                <a:cs typeface="+mn-cs"/>
              </a:rPr>
              <a:t>AutoScale</a:t>
            </a:r>
            <a:r>
              <a:rPr lang="en-US" kern="1200" spc="-100" dirty="0">
                <a:latin typeface="Arial" panose="020B0604020202020204" pitchFamily="34" charset="0"/>
                <a:ea typeface="黑体" panose="02010609060101010101" pitchFamily="49" charset="-122"/>
                <a:cs typeface="+mn-cs"/>
              </a:rPr>
              <a:t>)</a:t>
            </a:r>
          </a:p>
        </p:txBody>
      </p:sp>
      <p:sp>
        <p:nvSpPr>
          <p:cNvPr id="4" name="Content Placeholder 3"/>
          <p:cNvSpPr>
            <a:spLocks noGrp="1"/>
          </p:cNvSpPr>
          <p:nvPr>
            <p:ph sz="half" idx="1"/>
          </p:nvPr>
        </p:nvSpPr>
        <p:spPr>
          <a:xfrm>
            <a:off x="5548262" y="892495"/>
            <a:ext cx="3477310" cy="4014785"/>
          </a:xfrm>
        </p:spPr>
        <p:txBody>
          <a:bodyPr>
            <a:normAutofit fontScale="92500"/>
          </a:bodyPr>
          <a:lstStyle/>
          <a:p>
            <a:r>
              <a:rPr lang="en-US" altLang="zh-CN" dirty="0"/>
              <a:t>Heat</a:t>
            </a:r>
            <a:r>
              <a:rPr lang="zh-CN" altLang="en-US" dirty="0"/>
              <a:t>是云应用编程的脚本语言</a:t>
            </a:r>
          </a:p>
          <a:p>
            <a:r>
              <a:rPr lang="en-US" altLang="zh-CN" dirty="0"/>
              <a:t>Heat</a:t>
            </a:r>
            <a:r>
              <a:rPr lang="zh-CN" altLang="en-US" dirty="0"/>
              <a:t>是</a:t>
            </a:r>
            <a:r>
              <a:rPr lang="en-US" altLang="zh-CN" dirty="0" err="1"/>
              <a:t>OpenStackAPI</a:t>
            </a:r>
            <a:r>
              <a:rPr lang="zh-CN" altLang="en-US" dirty="0"/>
              <a:t>的延伸</a:t>
            </a:r>
          </a:p>
          <a:p>
            <a:r>
              <a:rPr lang="zh-CN" altLang="en-US" dirty="0"/>
              <a:t>与</a:t>
            </a:r>
            <a:r>
              <a:rPr lang="en-US" altLang="zh-CN" dirty="0"/>
              <a:t>Horizon</a:t>
            </a:r>
            <a:r>
              <a:rPr lang="zh-CN" altLang="en-US" dirty="0"/>
              <a:t>集成，模板的上传，参数的添加等</a:t>
            </a:r>
            <a:endParaRPr lang="en-US" altLang="zh-CN" dirty="0"/>
          </a:p>
          <a:p>
            <a:r>
              <a:rPr lang="en-US" altLang="zh-CN" dirty="0"/>
              <a:t>Heat</a:t>
            </a:r>
            <a:r>
              <a:rPr lang="zh-CN" altLang="en-US" dirty="0"/>
              <a:t>是云应用演进的引擎（</a:t>
            </a:r>
            <a:r>
              <a:rPr lang="en-US" altLang="zh-CN" dirty="0"/>
              <a:t>Trove</a:t>
            </a:r>
            <a:r>
              <a:rPr lang="zh-CN" altLang="en-US" dirty="0"/>
              <a:t>、</a:t>
            </a:r>
            <a:r>
              <a:rPr lang="en-US" altLang="zh-CN" dirty="0"/>
              <a:t>Sahara</a:t>
            </a:r>
            <a:r>
              <a:rPr lang="zh-CN" altLang="en-US" dirty="0"/>
              <a:t>都支持</a:t>
            </a:r>
            <a:r>
              <a:rPr lang="en-US" altLang="zh-CN" dirty="0"/>
              <a:t>Heat</a:t>
            </a:r>
            <a:r>
              <a:rPr lang="zh-CN" altLang="en-US" dirty="0"/>
              <a:t>）</a:t>
            </a:r>
          </a:p>
          <a:p>
            <a:r>
              <a:rPr lang="zh-CN" altLang="en-US" dirty="0"/>
              <a:t>支持</a:t>
            </a:r>
            <a:r>
              <a:rPr lang="en-US" altLang="zh-CN" dirty="0"/>
              <a:t>AWS</a:t>
            </a:r>
            <a:r>
              <a:rPr lang="zh-CN" altLang="en-US" dirty="0"/>
              <a:t>的</a:t>
            </a:r>
            <a:r>
              <a:rPr lang="en-US" dirty="0"/>
              <a:t>Cloud Formation </a:t>
            </a:r>
            <a:r>
              <a:rPr lang="zh-CN" altLang="en-US" dirty="0"/>
              <a:t>模板</a:t>
            </a:r>
            <a:r>
              <a:rPr lang="en-US" dirty="0"/>
              <a:t>(XML/</a:t>
            </a:r>
            <a:r>
              <a:rPr lang="en-US" dirty="0" err="1"/>
              <a:t>yaml</a:t>
            </a:r>
            <a:r>
              <a:rPr lang="en-US" dirty="0"/>
              <a:t>)</a:t>
            </a:r>
          </a:p>
          <a:p>
            <a:r>
              <a:rPr lang="zh-CN" altLang="en-US" dirty="0"/>
              <a:t>与监控结合，可实现自动扩展</a:t>
            </a:r>
            <a:endParaRPr lang="en-US" dirty="0"/>
          </a:p>
        </p:txBody>
      </p:sp>
      <p:grpSp>
        <p:nvGrpSpPr>
          <p:cNvPr id="3" name="Group 2"/>
          <p:cNvGrpSpPr/>
          <p:nvPr/>
        </p:nvGrpSpPr>
        <p:grpSpPr>
          <a:xfrm>
            <a:off x="-40454" y="850431"/>
            <a:ext cx="5723410" cy="4200132"/>
            <a:chOff x="-106321" y="1113589"/>
            <a:chExt cx="5175858" cy="3798310"/>
          </a:xfrm>
        </p:grpSpPr>
        <p:sp>
          <p:nvSpPr>
            <p:cNvPr id="26" name="Rectangle 25"/>
            <p:cNvSpPr/>
            <p:nvPr/>
          </p:nvSpPr>
          <p:spPr>
            <a:xfrm>
              <a:off x="551145" y="1113589"/>
              <a:ext cx="4023168" cy="3394472"/>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27" name="Rounded Rectangle 26"/>
            <p:cNvSpPr/>
            <p:nvPr/>
          </p:nvSpPr>
          <p:spPr>
            <a:xfrm>
              <a:off x="1748537" y="1249473"/>
              <a:ext cx="1628384"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HOT template</a:t>
              </a:r>
            </a:p>
          </p:txBody>
        </p:sp>
        <p:sp>
          <p:nvSpPr>
            <p:cNvPr id="29" name="Rounded Rectangle 28"/>
            <p:cNvSpPr/>
            <p:nvPr/>
          </p:nvSpPr>
          <p:spPr>
            <a:xfrm>
              <a:off x="1748538" y="2292265"/>
              <a:ext cx="1628384"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Heat-API</a:t>
              </a:r>
            </a:p>
          </p:txBody>
        </p:sp>
        <p:sp>
          <p:nvSpPr>
            <p:cNvPr id="45" name="Rounded Rectangle 44"/>
            <p:cNvSpPr/>
            <p:nvPr/>
          </p:nvSpPr>
          <p:spPr>
            <a:xfrm>
              <a:off x="1748537" y="3147167"/>
              <a:ext cx="1628384"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Heat-engine</a:t>
              </a:r>
            </a:p>
          </p:txBody>
        </p:sp>
        <p:sp>
          <p:nvSpPr>
            <p:cNvPr id="46" name="Can 45"/>
            <p:cNvSpPr/>
            <p:nvPr/>
          </p:nvSpPr>
          <p:spPr>
            <a:xfrm>
              <a:off x="2051511" y="3861148"/>
              <a:ext cx="1022436" cy="580098"/>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solidFill>
                    <a:schemeClr val="tx1"/>
                  </a:solidFill>
                  <a:latin typeface="Arial"/>
                  <a:cs typeface="Arial"/>
                </a:rPr>
                <a:t>Heat database</a:t>
              </a:r>
            </a:p>
          </p:txBody>
        </p:sp>
        <p:cxnSp>
          <p:nvCxnSpPr>
            <p:cNvPr id="54" name="Straight Arrow Connector 53"/>
            <p:cNvCxnSpPr>
              <a:stCxn id="27" idx="2"/>
              <a:endCxn id="29" idx="0"/>
            </p:cNvCxnSpPr>
            <p:nvPr/>
          </p:nvCxnSpPr>
          <p:spPr>
            <a:xfrm>
              <a:off x="2562732" y="1634648"/>
              <a:ext cx="1" cy="657617"/>
            </a:xfrm>
            <a:prstGeom prst="straightConnector1">
              <a:avLst/>
            </a:prstGeom>
            <a:ln w="28575">
              <a:solidFill>
                <a:srgbClr val="4372B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9" idx="2"/>
            </p:cNvCxnSpPr>
            <p:nvPr/>
          </p:nvCxnSpPr>
          <p:spPr>
            <a:xfrm flipH="1">
              <a:off x="2562729" y="2677440"/>
              <a:ext cx="1" cy="469726"/>
            </a:xfrm>
            <a:prstGeom prst="straightConnector1">
              <a:avLst/>
            </a:prstGeom>
            <a:ln w="28575">
              <a:solidFill>
                <a:srgbClr val="4372B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5" idx="2"/>
              <a:endCxn id="46" idx="1"/>
            </p:cNvCxnSpPr>
            <p:nvPr/>
          </p:nvCxnSpPr>
          <p:spPr>
            <a:xfrm>
              <a:off x="2562729" y="3532341"/>
              <a:ext cx="0" cy="328808"/>
            </a:xfrm>
            <a:prstGeom prst="straightConnector1">
              <a:avLst/>
            </a:prstGeom>
            <a:ln w="28575">
              <a:solidFill>
                <a:srgbClr val="4372B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9" idx="2"/>
            </p:cNvCxnSpPr>
            <p:nvPr/>
          </p:nvCxnSpPr>
          <p:spPr>
            <a:xfrm flipV="1">
              <a:off x="341488" y="2677440"/>
              <a:ext cx="2221242" cy="698752"/>
            </a:xfrm>
            <a:prstGeom prst="straightConnector1">
              <a:avLst/>
            </a:pr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flipH="1">
              <a:off x="61674" y="3376192"/>
              <a:ext cx="1041986" cy="500998"/>
            </a:xfrm>
            <a:prstGeom prst="rect">
              <a:avLst/>
            </a:prstGeom>
            <a:noFill/>
          </p:spPr>
          <p:txBody>
            <a:bodyPr wrap="square" rtlCol="0">
              <a:spAutoFit/>
            </a:bodyPr>
            <a:lstStyle/>
            <a:p>
              <a:pPr algn="ctr"/>
              <a:r>
                <a:rPr lang="en-IN" sz="1500" dirty="0">
                  <a:latin typeface="Arial"/>
                  <a:cs typeface="Arial"/>
                </a:rPr>
                <a:t>Ceilometer Alarms</a:t>
              </a:r>
            </a:p>
          </p:txBody>
        </p:sp>
        <p:cxnSp>
          <p:nvCxnSpPr>
            <p:cNvPr id="60" name="Straight Arrow Connector 59"/>
            <p:cNvCxnSpPr/>
            <p:nvPr/>
          </p:nvCxnSpPr>
          <p:spPr>
            <a:xfrm>
              <a:off x="3256770" y="3532341"/>
              <a:ext cx="519550" cy="1105272"/>
            </a:xfrm>
            <a:prstGeom prst="straightConnector1">
              <a:avLst/>
            </a:pr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flipH="1">
              <a:off x="3682653" y="4202153"/>
              <a:ext cx="1386884" cy="709746"/>
            </a:xfrm>
            <a:prstGeom prst="rect">
              <a:avLst/>
            </a:prstGeom>
            <a:noFill/>
          </p:spPr>
          <p:txBody>
            <a:bodyPr wrap="square" rtlCol="0">
              <a:spAutoFit/>
            </a:bodyPr>
            <a:lstStyle/>
            <a:p>
              <a:pPr algn="ctr"/>
              <a:r>
                <a:rPr lang="en-IN" sz="1500" dirty="0">
                  <a:latin typeface="Arial"/>
                  <a:cs typeface="Arial"/>
                </a:rPr>
                <a:t>OS Services Nova, Neutron, Glance, etc.</a:t>
              </a:r>
            </a:p>
          </p:txBody>
        </p:sp>
        <p:sp>
          <p:nvSpPr>
            <p:cNvPr id="62" name="Freeform 61"/>
            <p:cNvSpPr/>
            <p:nvPr/>
          </p:nvSpPr>
          <p:spPr>
            <a:xfrm flipV="1">
              <a:off x="341488" y="2178748"/>
              <a:ext cx="1407049" cy="378908"/>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63" name="TextBox 62"/>
            <p:cNvSpPr txBox="1"/>
            <p:nvPr/>
          </p:nvSpPr>
          <p:spPr>
            <a:xfrm flipH="1">
              <a:off x="-106321" y="1655529"/>
              <a:ext cx="1386884" cy="500998"/>
            </a:xfrm>
            <a:prstGeom prst="rect">
              <a:avLst/>
            </a:prstGeom>
            <a:noFill/>
          </p:spPr>
          <p:txBody>
            <a:bodyPr wrap="square" rtlCol="0">
              <a:spAutoFit/>
            </a:bodyPr>
            <a:lstStyle/>
            <a:p>
              <a:pPr algn="ctr"/>
              <a:r>
                <a:rPr lang="en-IN" sz="1500" dirty="0">
                  <a:latin typeface="Arial"/>
                  <a:cs typeface="Arial"/>
                </a:rPr>
                <a:t>Heat Client for API Calls</a:t>
              </a:r>
            </a:p>
          </p:txBody>
        </p:sp>
        <p:sp>
          <p:nvSpPr>
            <p:cNvPr id="64" name="TextBox 63"/>
            <p:cNvSpPr txBox="1"/>
            <p:nvPr/>
          </p:nvSpPr>
          <p:spPr>
            <a:xfrm flipH="1">
              <a:off x="2854434" y="1655529"/>
              <a:ext cx="1719879" cy="500998"/>
            </a:xfrm>
            <a:prstGeom prst="rect">
              <a:avLst/>
            </a:prstGeom>
            <a:noFill/>
          </p:spPr>
          <p:txBody>
            <a:bodyPr wrap="square" rtlCol="0">
              <a:spAutoFit/>
            </a:bodyPr>
            <a:lstStyle/>
            <a:p>
              <a:pPr algn="ctr"/>
              <a:r>
                <a:rPr lang="en-IN" sz="1500" dirty="0">
                  <a:latin typeface="Arial"/>
                  <a:cs typeface="Arial"/>
                </a:rPr>
                <a:t>OpenStack Identity API</a:t>
              </a:r>
            </a:p>
          </p:txBody>
        </p:sp>
        <p:sp>
          <p:nvSpPr>
            <p:cNvPr id="66" name="Freeform 65"/>
            <p:cNvSpPr/>
            <p:nvPr/>
          </p:nvSpPr>
          <p:spPr>
            <a:xfrm rot="16200000" flipV="1">
              <a:off x="3331916" y="2223756"/>
              <a:ext cx="340362" cy="250347"/>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grpSp>
    </p:spTree>
    <p:extLst>
      <p:ext uri="{BB962C8B-B14F-4D97-AF65-F5344CB8AC3E}">
        <p14:creationId xmlns:p14="http://schemas.microsoft.com/office/powerpoint/2010/main" val="1435522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Trove</a:t>
            </a:r>
            <a:r>
              <a:rPr lang="zh-CN" altLang="en-US" dirty="0" smtClean="0"/>
              <a:t>（数据库）</a:t>
            </a:r>
            <a:endParaRPr lang="zh-CN" altLang="en-US" dirty="0"/>
          </a:p>
        </p:txBody>
      </p:sp>
      <p:sp>
        <p:nvSpPr>
          <p:cNvPr id="4" name="内容占位符 3"/>
          <p:cNvSpPr>
            <a:spLocks noGrp="1"/>
          </p:cNvSpPr>
          <p:nvPr>
            <p:ph idx="1"/>
          </p:nvPr>
        </p:nvSpPr>
        <p:spPr>
          <a:xfrm>
            <a:off x="5004048" y="843558"/>
            <a:ext cx="2520280" cy="4023000"/>
          </a:xfrm>
        </p:spPr>
        <p:txBody>
          <a:bodyPr/>
          <a:lstStyle/>
          <a:p>
            <a:r>
              <a:rPr lang="en-US" altLang="zh-CN" dirty="0" err="1"/>
              <a:t>datastore</a:t>
            </a:r>
            <a:r>
              <a:rPr lang="zh-CN" altLang="en-US" dirty="0" smtClean="0"/>
              <a:t>管理</a:t>
            </a:r>
            <a:endParaRPr lang="en-US" altLang="zh-CN" dirty="0" smtClean="0"/>
          </a:p>
          <a:p>
            <a:r>
              <a:rPr lang="en-US" altLang="zh-CN" dirty="0" smtClean="0"/>
              <a:t>Instance</a:t>
            </a:r>
            <a:r>
              <a:rPr lang="zh-CN" altLang="en-US" dirty="0" smtClean="0"/>
              <a:t>管理</a:t>
            </a:r>
            <a:endParaRPr lang="en-US" altLang="zh-CN" dirty="0" smtClean="0"/>
          </a:p>
          <a:p>
            <a:r>
              <a:rPr lang="en-US" altLang="zh-CN" dirty="0" smtClean="0"/>
              <a:t>configuration</a:t>
            </a:r>
            <a:r>
              <a:rPr lang="zh-CN" altLang="en-US" dirty="0" smtClean="0"/>
              <a:t>管理</a:t>
            </a:r>
            <a:endParaRPr lang="en-US" altLang="zh-CN" dirty="0" smtClean="0"/>
          </a:p>
          <a:p>
            <a:r>
              <a:rPr lang="en-US" altLang="zh-CN" dirty="0" smtClean="0"/>
              <a:t>database</a:t>
            </a:r>
            <a:r>
              <a:rPr lang="zh-CN" altLang="en-US" dirty="0" smtClean="0"/>
              <a:t>管理</a:t>
            </a:r>
            <a:endParaRPr lang="en-US" altLang="zh-CN" dirty="0" smtClean="0"/>
          </a:p>
          <a:p>
            <a:r>
              <a:rPr lang="en-US" altLang="zh-CN" dirty="0" smtClean="0"/>
              <a:t>user</a:t>
            </a:r>
            <a:r>
              <a:rPr lang="zh-CN" altLang="en-US" dirty="0" smtClean="0"/>
              <a:t>管理</a:t>
            </a:r>
            <a:endParaRPr lang="en-US" altLang="zh-CN" dirty="0" smtClean="0"/>
          </a:p>
          <a:p>
            <a:r>
              <a:rPr lang="en-US" altLang="zh-CN" dirty="0" smtClean="0"/>
              <a:t>replication</a:t>
            </a:r>
            <a:r>
              <a:rPr lang="zh-CN" altLang="en-US" dirty="0" smtClean="0"/>
              <a:t>管理</a:t>
            </a:r>
            <a:endParaRPr lang="en-US" altLang="zh-CN" dirty="0" smtClean="0"/>
          </a:p>
          <a:p>
            <a:r>
              <a:rPr lang="en-US" altLang="zh-CN" dirty="0" smtClean="0"/>
              <a:t>backup</a:t>
            </a:r>
            <a:r>
              <a:rPr lang="zh-CN" altLang="en-US" dirty="0" smtClean="0"/>
              <a:t>管理</a:t>
            </a:r>
            <a:endParaRPr lang="en-US" altLang="zh-CN" dirty="0" smtClean="0"/>
          </a:p>
          <a:p>
            <a:r>
              <a:rPr lang="en-US" altLang="zh-CN" dirty="0" smtClean="0"/>
              <a:t>cluster</a:t>
            </a:r>
            <a:r>
              <a:rPr lang="zh-CN" altLang="en-US" dirty="0"/>
              <a:t>管理</a:t>
            </a:r>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33</a:t>
            </a:fld>
            <a:endParaRPr lang="en-US" altLang="zh-CN" sz="1200" dirty="0">
              <a:solidFill>
                <a:srgbClr val="000000"/>
              </a:solidFill>
              <a:latin typeface="Arial"/>
              <a:sym typeface="Arial"/>
            </a:endParaRPr>
          </a:p>
        </p:txBody>
      </p:sp>
      <p:grpSp>
        <p:nvGrpSpPr>
          <p:cNvPr id="5" name="Group 2"/>
          <p:cNvGrpSpPr/>
          <p:nvPr/>
        </p:nvGrpSpPr>
        <p:grpSpPr>
          <a:xfrm>
            <a:off x="-113090" y="870220"/>
            <a:ext cx="4536291" cy="4048647"/>
            <a:chOff x="-85532" y="882733"/>
            <a:chExt cx="4419540" cy="3944452"/>
          </a:xfrm>
        </p:grpSpPr>
        <p:sp>
          <p:nvSpPr>
            <p:cNvPr id="6" name="Rectangle 19"/>
            <p:cNvSpPr/>
            <p:nvPr/>
          </p:nvSpPr>
          <p:spPr>
            <a:xfrm>
              <a:off x="1064715" y="1197802"/>
              <a:ext cx="3269293" cy="3623003"/>
            </a:xfrm>
            <a:prstGeom prst="rect">
              <a:avLst/>
            </a:prstGeom>
            <a:noFill/>
            <a:ln>
              <a:solidFill>
                <a:srgbClr val="1FB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7" name="Rounded Rectangle 20"/>
            <p:cNvSpPr/>
            <p:nvPr/>
          </p:nvSpPr>
          <p:spPr>
            <a:xfrm>
              <a:off x="1453025" y="1493730"/>
              <a:ext cx="244257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latin typeface="Arial"/>
                  <a:cs typeface="Arial"/>
                </a:rPr>
                <a:t>Trove</a:t>
              </a:r>
              <a:r>
                <a:rPr lang="en-IN" sz="1350" dirty="0" smtClean="0">
                  <a:solidFill>
                    <a:schemeClr val="tx1"/>
                  </a:solidFill>
                  <a:latin typeface="Arial"/>
                  <a:cs typeface="Arial"/>
                </a:rPr>
                <a:t>-</a:t>
              </a:r>
              <a:r>
                <a:rPr lang="en-IN" sz="1350" dirty="0" err="1" smtClean="0">
                  <a:solidFill>
                    <a:schemeClr val="tx1"/>
                  </a:solidFill>
                  <a:latin typeface="Arial"/>
                  <a:cs typeface="Arial"/>
                </a:rPr>
                <a:t>api</a:t>
              </a:r>
              <a:endParaRPr lang="en-IN" sz="1350" dirty="0">
                <a:solidFill>
                  <a:schemeClr val="tx1"/>
                </a:solidFill>
                <a:latin typeface="Arial"/>
                <a:cs typeface="Arial"/>
              </a:endParaRPr>
            </a:p>
          </p:txBody>
        </p:sp>
        <p:sp>
          <p:nvSpPr>
            <p:cNvPr id="8" name="Rounded Rectangle 21"/>
            <p:cNvSpPr/>
            <p:nvPr/>
          </p:nvSpPr>
          <p:spPr>
            <a:xfrm>
              <a:off x="1453024" y="2320448"/>
              <a:ext cx="2442575" cy="385175"/>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350" dirty="0" smtClean="0">
                  <a:solidFill>
                    <a:schemeClr val="tx1"/>
                  </a:solidFill>
                  <a:latin typeface="Arial"/>
                  <a:cs typeface="Arial"/>
                </a:rPr>
                <a:t>Trove Task </a:t>
              </a:r>
              <a:r>
                <a:rPr lang="en-US" altLang="zh-CN" sz="1350" dirty="0" err="1" smtClean="0">
                  <a:solidFill>
                    <a:schemeClr val="tx1"/>
                  </a:solidFill>
                  <a:latin typeface="Arial"/>
                  <a:cs typeface="Arial"/>
                </a:rPr>
                <a:t>Mananger</a:t>
              </a:r>
              <a:endParaRPr lang="en-IN" sz="1350" dirty="0">
                <a:solidFill>
                  <a:schemeClr val="tx1"/>
                </a:solidFill>
                <a:latin typeface="Arial"/>
                <a:cs typeface="Arial"/>
              </a:endParaRPr>
            </a:p>
          </p:txBody>
        </p:sp>
        <p:sp>
          <p:nvSpPr>
            <p:cNvPr id="9" name="Can 22"/>
            <p:cNvSpPr/>
            <p:nvPr/>
          </p:nvSpPr>
          <p:spPr>
            <a:xfrm>
              <a:off x="1602634" y="3111936"/>
              <a:ext cx="1022436" cy="681089"/>
            </a:xfrm>
            <a:prstGeom prst="ca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smtClean="0">
                  <a:solidFill>
                    <a:schemeClr val="tx1"/>
                  </a:solidFill>
                  <a:latin typeface="Arial"/>
                  <a:cs typeface="Arial"/>
                </a:rPr>
                <a:t>Trove </a:t>
              </a:r>
              <a:r>
                <a:rPr lang="en-IN" sz="1350" dirty="0" smtClean="0">
                  <a:solidFill>
                    <a:schemeClr val="tx1"/>
                  </a:solidFill>
                  <a:latin typeface="Arial"/>
                  <a:cs typeface="Arial"/>
                </a:rPr>
                <a:t>database</a:t>
              </a:r>
              <a:endParaRPr lang="en-IN" sz="1350" dirty="0">
                <a:solidFill>
                  <a:schemeClr val="tx1"/>
                </a:solidFill>
                <a:latin typeface="Arial"/>
                <a:cs typeface="Arial"/>
              </a:endParaRPr>
            </a:p>
          </p:txBody>
        </p:sp>
        <p:sp>
          <p:nvSpPr>
            <p:cNvPr id="10" name="Rounded Rectangle 23"/>
            <p:cNvSpPr/>
            <p:nvPr/>
          </p:nvSpPr>
          <p:spPr>
            <a:xfrm>
              <a:off x="1453025" y="4227536"/>
              <a:ext cx="2442575" cy="385175"/>
            </a:xfrm>
            <a:prstGeom prst="roundRect">
              <a:avLst>
                <a:gd name="adj" fmla="val 50000"/>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smtClean="0">
                  <a:solidFill>
                    <a:schemeClr val="tx1"/>
                  </a:solidFill>
                  <a:latin typeface="Arial"/>
                  <a:cs typeface="Arial"/>
                </a:rPr>
                <a:t>Trove Conductor</a:t>
              </a:r>
              <a:endParaRPr lang="en-IN" sz="1350" dirty="0">
                <a:solidFill>
                  <a:schemeClr val="tx1"/>
                </a:solidFill>
                <a:latin typeface="Arial"/>
                <a:cs typeface="Arial"/>
              </a:endParaRPr>
            </a:p>
          </p:txBody>
        </p:sp>
        <p:cxnSp>
          <p:nvCxnSpPr>
            <p:cNvPr id="11" name="Straight Arrow Connector 24"/>
            <p:cNvCxnSpPr>
              <a:stCxn id="8" idx="0"/>
              <a:endCxn id="7" idx="2"/>
            </p:cNvCxnSpPr>
            <p:nvPr/>
          </p:nvCxnSpPr>
          <p:spPr>
            <a:xfrm flipV="1">
              <a:off x="2674312" y="1878904"/>
              <a:ext cx="1" cy="441542"/>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25"/>
            <p:cNvCxnSpPr>
              <a:stCxn id="9" idx="1"/>
            </p:cNvCxnSpPr>
            <p:nvPr/>
          </p:nvCxnSpPr>
          <p:spPr>
            <a:xfrm flipH="1" flipV="1">
              <a:off x="2113854" y="2705621"/>
              <a:ext cx="1" cy="40631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26"/>
            <p:cNvCxnSpPr>
              <a:endCxn id="9" idx="3"/>
            </p:cNvCxnSpPr>
            <p:nvPr/>
          </p:nvCxnSpPr>
          <p:spPr>
            <a:xfrm flipV="1">
              <a:off x="2113852" y="3793024"/>
              <a:ext cx="0" cy="43451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Freeform 27"/>
            <p:cNvSpPr/>
            <p:nvPr/>
          </p:nvSpPr>
          <p:spPr>
            <a:xfrm>
              <a:off x="588152" y="1686317"/>
              <a:ext cx="864870" cy="768781"/>
            </a:xfrm>
            <a:custGeom>
              <a:avLst/>
              <a:gdLst>
                <a:gd name="connsiteX0" fmla="*/ 3383168 w 3383168"/>
                <a:gd name="connsiteY0" fmla="*/ 9628 h 1349913"/>
                <a:gd name="connsiteX1" fmla="*/ 514708 w 3383168"/>
                <a:gd name="connsiteY1" fmla="*/ 197518 h 1349913"/>
                <a:gd name="connsiteX2" fmla="*/ 1141 w 3383168"/>
                <a:gd name="connsiteY2" fmla="*/ 1349913 h 1349913"/>
                <a:gd name="connsiteX3" fmla="*/ 1141 w 3383168"/>
                <a:gd name="connsiteY3" fmla="*/ 1349913 h 1349913"/>
              </a:gdLst>
              <a:ahLst/>
              <a:cxnLst>
                <a:cxn ang="0">
                  <a:pos x="connsiteX0" y="connsiteY0"/>
                </a:cxn>
                <a:cxn ang="0">
                  <a:pos x="connsiteX1" y="connsiteY1"/>
                </a:cxn>
                <a:cxn ang="0">
                  <a:pos x="connsiteX2" y="connsiteY2"/>
                </a:cxn>
                <a:cxn ang="0">
                  <a:pos x="connsiteX3" y="connsiteY3"/>
                </a:cxn>
              </a:cxnLst>
              <a:rect l="l" t="t" r="r" b="b"/>
              <a:pathLst>
                <a:path w="3383168" h="1349913">
                  <a:moveTo>
                    <a:pt x="3383168" y="9628"/>
                  </a:moveTo>
                  <a:cubicBezTo>
                    <a:pt x="2230773" y="-8118"/>
                    <a:pt x="1078379" y="-25863"/>
                    <a:pt x="514708" y="197518"/>
                  </a:cubicBezTo>
                  <a:cubicBezTo>
                    <a:pt x="-48963" y="420899"/>
                    <a:pt x="1141" y="1349913"/>
                    <a:pt x="1141" y="1349913"/>
                  </a:cubicBezTo>
                  <a:lnTo>
                    <a:pt x="1141" y="1349913"/>
                  </a:ln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5" name="TextBox 14"/>
            <p:cNvSpPr txBox="1"/>
            <p:nvPr/>
          </p:nvSpPr>
          <p:spPr>
            <a:xfrm flipH="1">
              <a:off x="-85532" y="2402670"/>
              <a:ext cx="1181298" cy="494762"/>
            </a:xfrm>
            <a:prstGeom prst="rect">
              <a:avLst/>
            </a:prstGeom>
            <a:noFill/>
          </p:spPr>
          <p:txBody>
            <a:bodyPr wrap="square" rtlCol="0">
              <a:spAutoFit/>
            </a:bodyPr>
            <a:lstStyle/>
            <a:p>
              <a:pPr algn="ctr"/>
              <a:r>
                <a:rPr lang="en-IN" sz="1350" dirty="0">
                  <a:latin typeface="Arial"/>
                  <a:cs typeface="Arial"/>
                </a:rPr>
                <a:t>OpenStack</a:t>
              </a:r>
              <a:br>
                <a:rPr lang="en-IN" sz="1350" dirty="0">
                  <a:latin typeface="Arial"/>
                  <a:cs typeface="Arial"/>
                </a:rPr>
              </a:br>
              <a:r>
                <a:rPr lang="en-IN" sz="1350" dirty="0">
                  <a:latin typeface="Arial"/>
                  <a:cs typeface="Arial"/>
                </a:rPr>
                <a:t>Identity API</a:t>
              </a:r>
            </a:p>
          </p:txBody>
        </p:sp>
        <p:sp>
          <p:nvSpPr>
            <p:cNvPr id="16" name="Freeform 43"/>
            <p:cNvSpPr/>
            <p:nvPr/>
          </p:nvSpPr>
          <p:spPr>
            <a:xfrm>
              <a:off x="753310" y="2527126"/>
              <a:ext cx="699716" cy="1700408"/>
            </a:xfrm>
            <a:custGeom>
              <a:avLst/>
              <a:gdLst>
                <a:gd name="connsiteX0" fmla="*/ 3018772 w 3018772"/>
                <a:gd name="connsiteY0" fmla="*/ 0 h 2029216"/>
                <a:gd name="connsiteX1" fmla="*/ 914400 w 3018772"/>
                <a:gd name="connsiteY1" fmla="*/ 363254 h 2029216"/>
                <a:gd name="connsiteX2" fmla="*/ 0 w 3018772"/>
                <a:gd name="connsiteY2" fmla="*/ 2029216 h 2029216"/>
              </a:gdLst>
              <a:ahLst/>
              <a:cxnLst>
                <a:cxn ang="0">
                  <a:pos x="connsiteX0" y="connsiteY0"/>
                </a:cxn>
                <a:cxn ang="0">
                  <a:pos x="connsiteX1" y="connsiteY1"/>
                </a:cxn>
                <a:cxn ang="0">
                  <a:pos x="connsiteX2" y="connsiteY2"/>
                </a:cxn>
              </a:cxnLst>
              <a:rect l="l" t="t" r="r" b="b"/>
              <a:pathLst>
                <a:path w="3018772" h="2029216">
                  <a:moveTo>
                    <a:pt x="3018772" y="0"/>
                  </a:moveTo>
                  <a:cubicBezTo>
                    <a:pt x="2218150" y="12525"/>
                    <a:pt x="1417529" y="25051"/>
                    <a:pt x="914400" y="363254"/>
                  </a:cubicBezTo>
                  <a:cubicBezTo>
                    <a:pt x="411271" y="701457"/>
                    <a:pt x="205635" y="1365336"/>
                    <a:pt x="0" y="2029216"/>
                  </a:cubicBezTo>
                </a:path>
              </a:pathLst>
            </a:custGeom>
            <a:noFill/>
            <a:ln>
              <a:solidFill>
                <a:srgbClr val="1FB7FB"/>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a:cs typeface="Arial"/>
              </a:endParaRPr>
            </a:p>
          </p:txBody>
        </p:sp>
        <p:sp>
          <p:nvSpPr>
            <p:cNvPr id="17" name="TextBox 16"/>
            <p:cNvSpPr txBox="1"/>
            <p:nvPr/>
          </p:nvSpPr>
          <p:spPr>
            <a:xfrm flipH="1">
              <a:off x="40659" y="4130020"/>
              <a:ext cx="1046713" cy="697165"/>
            </a:xfrm>
            <a:prstGeom prst="rect">
              <a:avLst/>
            </a:prstGeom>
            <a:noFill/>
          </p:spPr>
          <p:txBody>
            <a:bodyPr wrap="square" rtlCol="0">
              <a:spAutoFit/>
            </a:bodyPr>
            <a:lstStyle/>
            <a:p>
              <a:pPr algn="ctr"/>
              <a:r>
                <a:rPr lang="en-IN" sz="1350" dirty="0">
                  <a:latin typeface="Arial"/>
                  <a:cs typeface="Arial"/>
                </a:rPr>
                <a:t>volume</a:t>
              </a:r>
              <a:br>
                <a:rPr lang="en-IN" sz="1350" dirty="0">
                  <a:latin typeface="Arial"/>
                  <a:cs typeface="Arial"/>
                </a:rPr>
              </a:br>
              <a:r>
                <a:rPr lang="en-IN" sz="1350" dirty="0">
                  <a:latin typeface="Arial"/>
                  <a:cs typeface="Arial"/>
                </a:rPr>
                <a:t>provider</a:t>
              </a:r>
            </a:p>
            <a:p>
              <a:pPr algn="ctr"/>
              <a:r>
                <a:rPr lang="en-IN" sz="1350" dirty="0">
                  <a:latin typeface="Arial"/>
                  <a:cs typeface="Arial"/>
                </a:rPr>
                <a:t>(iSCSI, </a:t>
              </a:r>
              <a:r>
                <a:rPr lang="en-IN" sz="1350" dirty="0" err="1">
                  <a:latin typeface="Arial"/>
                  <a:cs typeface="Arial"/>
                </a:rPr>
                <a:t>etc</a:t>
              </a:r>
              <a:r>
                <a:rPr lang="en-IN" sz="1350" dirty="0">
                  <a:latin typeface="Arial"/>
                  <a:cs typeface="Arial"/>
                </a:rPr>
                <a:t>)</a:t>
              </a:r>
            </a:p>
          </p:txBody>
        </p:sp>
        <p:cxnSp>
          <p:nvCxnSpPr>
            <p:cNvPr id="19" name="Straight Arrow Connector 46"/>
            <p:cNvCxnSpPr/>
            <p:nvPr/>
          </p:nvCxnSpPr>
          <p:spPr>
            <a:xfrm flipV="1">
              <a:off x="2672541" y="882733"/>
              <a:ext cx="0" cy="610997"/>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5"/>
            <p:cNvCxnSpPr/>
            <p:nvPr/>
          </p:nvCxnSpPr>
          <p:spPr>
            <a:xfrm flipH="1" flipV="1">
              <a:off x="3349658" y="2702598"/>
              <a:ext cx="1" cy="406314"/>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6"/>
            <p:cNvCxnSpPr/>
            <p:nvPr/>
          </p:nvCxnSpPr>
          <p:spPr>
            <a:xfrm flipV="1">
              <a:off x="3349656" y="3790001"/>
              <a:ext cx="0" cy="434510"/>
            </a:xfrm>
            <a:prstGeom prst="straightConnector1">
              <a:avLst/>
            </a:prstGeom>
            <a:ln w="28575">
              <a:solidFill>
                <a:srgbClr val="4372B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Hexagon 33"/>
          <p:cNvSpPr/>
          <p:nvPr/>
        </p:nvSpPr>
        <p:spPr>
          <a:xfrm>
            <a:off x="2745372" y="3183029"/>
            <a:ext cx="1334946" cy="714810"/>
          </a:xfrm>
          <a:prstGeom prst="hexagon">
            <a:avLst/>
          </a:prstGeom>
          <a:solidFill>
            <a:srgbClr val="A5CBEE"/>
          </a:solidFill>
          <a:ln>
            <a:solidFill>
              <a:srgbClr val="437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smtClean="0">
                <a:solidFill>
                  <a:schemeClr val="tx1"/>
                </a:solidFill>
                <a:latin typeface="Arial"/>
                <a:cs typeface="Arial"/>
              </a:rPr>
              <a:t>Message </a:t>
            </a:r>
            <a:r>
              <a:rPr lang="en-IN" sz="1350" dirty="0" smtClean="0">
                <a:solidFill>
                  <a:schemeClr val="tx1"/>
                </a:solidFill>
                <a:latin typeface="Arial"/>
                <a:cs typeface="Arial"/>
              </a:rPr>
              <a:t>Queue</a:t>
            </a:r>
            <a:endParaRPr lang="en-IN" sz="1350" dirty="0">
              <a:solidFill>
                <a:schemeClr val="tx1"/>
              </a:solidFill>
              <a:latin typeface="Arial"/>
              <a:cs typeface="Arial"/>
            </a:endParaRPr>
          </a:p>
        </p:txBody>
      </p:sp>
    </p:spTree>
    <p:extLst>
      <p:ext uri="{BB962C8B-B14F-4D97-AF65-F5344CB8AC3E}">
        <p14:creationId xmlns:p14="http://schemas.microsoft.com/office/powerpoint/2010/main" val="3942816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Trove</a:t>
            </a:r>
            <a:r>
              <a:rPr lang="zh-CN" altLang="en-US" dirty="0" smtClean="0"/>
              <a:t>（数据库）</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34</a:t>
            </a:fld>
            <a:endParaRPr lang="en-US" altLang="zh-CN" sz="1200" dirty="0">
              <a:solidFill>
                <a:srgbClr val="000000"/>
              </a:solidFill>
              <a:latin typeface="Arial"/>
              <a:sym typeface="Aria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18" y="915566"/>
            <a:ext cx="8052222" cy="37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048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altLang="zh-CN" kern="1200" spc="-100" dirty="0" err="1">
                <a:latin typeface="Arial" panose="020B0604020202020204" pitchFamily="34" charset="0"/>
                <a:ea typeface="黑体" panose="02010609060101010101" pitchFamily="49" charset="-122"/>
                <a:cs typeface="+mn-cs"/>
              </a:rPr>
              <a:t>Openstack</a:t>
            </a:r>
            <a:r>
              <a:rPr lang="zh-CN" altLang="en-US" kern="1200" spc="-100" dirty="0">
                <a:latin typeface="Arial" panose="020B0604020202020204" pitchFamily="34" charset="0"/>
                <a:ea typeface="黑体" panose="02010609060101010101" pitchFamily="49" charset="-122"/>
                <a:cs typeface="+mn-cs"/>
              </a:rPr>
              <a:t>给用户</a:t>
            </a:r>
            <a:r>
              <a:rPr lang="en-US" altLang="zh-CN" kern="1200" spc="-100" dirty="0">
                <a:latin typeface="Arial" panose="020B0604020202020204" pitchFamily="34" charset="0"/>
                <a:ea typeface="黑体" panose="02010609060101010101" pitchFamily="49" charset="-122"/>
                <a:cs typeface="+mn-cs"/>
              </a:rPr>
              <a:t>/</a:t>
            </a:r>
            <a:r>
              <a:rPr lang="zh-CN" altLang="en-US" kern="1200" spc="-100" dirty="0">
                <a:latin typeface="Arial" panose="020B0604020202020204" pitchFamily="34" charset="0"/>
                <a:ea typeface="黑体" panose="02010609060101010101" pitchFamily="49" charset="-122"/>
                <a:cs typeface="+mn-cs"/>
              </a:rPr>
              <a:t>开发者带来什么</a:t>
            </a:r>
            <a:endParaRPr lang="en-US" kern="1200" spc="-100" dirty="0">
              <a:latin typeface="Arial" panose="020B0604020202020204" pitchFamily="34" charset="0"/>
              <a:ea typeface="黑体" panose="02010609060101010101" pitchFamily="49" charset="-122"/>
              <a:cs typeface="+mn-cs"/>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290200"/>
            <a:ext cx="5688632" cy="293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724128" y="717088"/>
            <a:ext cx="3672409" cy="338554"/>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开放：开源社区，无厂家锁定</a:t>
            </a:r>
            <a:endParaRPr lang="en-US" altLang="zh-CN" sz="1600" dirty="0"/>
          </a:p>
        </p:txBody>
      </p:sp>
      <p:sp>
        <p:nvSpPr>
          <p:cNvPr id="7" name="矩形 6"/>
          <p:cNvSpPr/>
          <p:nvPr/>
        </p:nvSpPr>
        <p:spPr>
          <a:xfrm>
            <a:off x="5724127" y="1093297"/>
            <a:ext cx="3244293" cy="584775"/>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平台性：提供私有云和公有云解决方案</a:t>
            </a:r>
            <a:endParaRPr lang="en-US" altLang="zh-CN" sz="1600" dirty="0"/>
          </a:p>
        </p:txBody>
      </p:sp>
      <p:sp>
        <p:nvSpPr>
          <p:cNvPr id="8" name="矩形 7"/>
          <p:cNvSpPr/>
          <p:nvPr/>
        </p:nvSpPr>
        <p:spPr>
          <a:xfrm>
            <a:off x="5688124" y="1678071"/>
            <a:ext cx="3280296" cy="584775"/>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成本：开源方案，遵守</a:t>
            </a:r>
            <a:r>
              <a:rPr lang="en-US" altLang="zh-CN" sz="1600" dirty="0"/>
              <a:t>Apache</a:t>
            </a:r>
            <a:r>
              <a:rPr lang="zh-CN" altLang="en-US" sz="1600" dirty="0"/>
              <a:t>协议，低</a:t>
            </a:r>
            <a:r>
              <a:rPr lang="en-US" altLang="zh-CN" sz="1600" dirty="0" err="1"/>
              <a:t>CapEx</a:t>
            </a:r>
            <a:endParaRPr lang="en-US" altLang="zh-CN" sz="1600" dirty="0"/>
          </a:p>
        </p:txBody>
      </p:sp>
      <p:sp>
        <p:nvSpPr>
          <p:cNvPr id="10" name="矩形 9"/>
          <p:cNvSpPr/>
          <p:nvPr/>
        </p:nvSpPr>
        <p:spPr>
          <a:xfrm>
            <a:off x="5724128" y="3381620"/>
            <a:ext cx="3419871" cy="830997"/>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灵活性：模块化架构（每个模块可以独立部署），混合云解决方案（对接</a:t>
            </a:r>
            <a:r>
              <a:rPr lang="en-US" altLang="zh-CN" sz="1600" dirty="0"/>
              <a:t>AWS</a:t>
            </a:r>
            <a:r>
              <a:rPr lang="zh-CN" altLang="en-US" sz="1600" dirty="0"/>
              <a:t>、</a:t>
            </a:r>
            <a:r>
              <a:rPr lang="en-US" altLang="zh-CN" sz="1600" dirty="0"/>
              <a:t>VMWare</a:t>
            </a:r>
            <a:r>
              <a:rPr lang="zh-CN" altLang="en-US" sz="1600" dirty="0"/>
              <a:t>等）</a:t>
            </a:r>
            <a:endParaRPr lang="en-US" altLang="zh-CN" sz="1600" dirty="0"/>
          </a:p>
        </p:txBody>
      </p:sp>
      <p:grpSp>
        <p:nvGrpSpPr>
          <p:cNvPr id="22" name="组合 21"/>
          <p:cNvGrpSpPr/>
          <p:nvPr/>
        </p:nvGrpSpPr>
        <p:grpSpPr>
          <a:xfrm>
            <a:off x="1099954" y="2222300"/>
            <a:ext cx="8044045" cy="584775"/>
            <a:chOff x="1099954" y="2222300"/>
            <a:chExt cx="8044045" cy="584775"/>
          </a:xfrm>
        </p:grpSpPr>
        <p:sp>
          <p:nvSpPr>
            <p:cNvPr id="6" name="矩形 5"/>
            <p:cNvSpPr/>
            <p:nvPr/>
          </p:nvSpPr>
          <p:spPr>
            <a:xfrm>
              <a:off x="5724127" y="2222300"/>
              <a:ext cx="3419872" cy="584775"/>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标准化：标准化的</a:t>
              </a:r>
              <a:r>
                <a:rPr lang="en-US" altLang="zh-CN" sz="1600" dirty="0"/>
                <a:t>API</a:t>
              </a:r>
              <a:r>
                <a:rPr lang="zh-CN" altLang="en-US" sz="1600" dirty="0"/>
                <a:t>（</a:t>
              </a:r>
              <a:r>
                <a:rPr lang="en-US" altLang="zh-CN" sz="1600" dirty="0"/>
                <a:t>REST</a:t>
              </a:r>
              <a:r>
                <a:rPr lang="zh-CN" altLang="en-US" sz="1600" dirty="0"/>
                <a:t>）北向接口，内部</a:t>
              </a:r>
              <a:r>
                <a:rPr lang="en-US" altLang="zh-CN" sz="1600" dirty="0"/>
                <a:t>RPC</a:t>
              </a:r>
              <a:r>
                <a:rPr lang="zh-CN" altLang="en-US" sz="1100" dirty="0"/>
                <a:t>（远程过程调用）</a:t>
              </a:r>
              <a:endParaRPr lang="en-US" altLang="zh-CN" sz="1600" dirty="0"/>
            </a:p>
          </p:txBody>
        </p:sp>
        <p:cxnSp>
          <p:nvCxnSpPr>
            <p:cNvPr id="13" name="直接连接符 12"/>
            <p:cNvCxnSpPr/>
            <p:nvPr/>
          </p:nvCxnSpPr>
          <p:spPr>
            <a:xfrm flipH="1" flipV="1">
              <a:off x="4283968" y="2262846"/>
              <a:ext cx="1422158" cy="251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033499" y="2222300"/>
              <a:ext cx="250469" cy="28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99954" y="2262846"/>
              <a:ext cx="250469" cy="288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780304" y="3003798"/>
            <a:ext cx="5188117" cy="1803609"/>
            <a:chOff x="3780304" y="3003798"/>
            <a:chExt cx="5188117" cy="1803609"/>
          </a:xfrm>
        </p:grpSpPr>
        <p:sp>
          <p:nvSpPr>
            <p:cNvPr id="11" name="矩形 10"/>
            <p:cNvSpPr/>
            <p:nvPr/>
          </p:nvSpPr>
          <p:spPr>
            <a:xfrm>
              <a:off x="5724128" y="4222632"/>
              <a:ext cx="3244293" cy="584775"/>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易用性：开发语言</a:t>
              </a:r>
              <a:r>
                <a:rPr lang="en-US" altLang="zh-CN" sz="1600" dirty="0"/>
                <a:t>Python</a:t>
              </a:r>
              <a:r>
                <a:rPr lang="zh-CN" altLang="en-US" sz="1600" dirty="0"/>
                <a:t>脚本语言，</a:t>
              </a:r>
              <a:r>
                <a:rPr lang="en-US" altLang="zh-CN" sz="1600" dirty="0" err="1"/>
                <a:t>OpenStack</a:t>
              </a:r>
              <a:r>
                <a:rPr lang="en-US" altLang="zh-CN" sz="1600" dirty="0"/>
                <a:t> API</a:t>
              </a:r>
            </a:p>
          </p:txBody>
        </p:sp>
        <p:cxnSp>
          <p:nvCxnSpPr>
            <p:cNvPr id="24" name="直接连接符 23"/>
            <p:cNvCxnSpPr>
              <a:stCxn id="11" idx="1"/>
            </p:cNvCxnSpPr>
            <p:nvPr/>
          </p:nvCxnSpPr>
          <p:spPr>
            <a:xfrm flipH="1" flipV="1">
              <a:off x="3780304" y="3003798"/>
              <a:ext cx="1943824" cy="15112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339753" y="2807074"/>
            <a:ext cx="6628668" cy="700780"/>
            <a:chOff x="2339753" y="2807074"/>
            <a:chExt cx="6628668" cy="700780"/>
          </a:xfrm>
        </p:grpSpPr>
        <p:sp>
          <p:nvSpPr>
            <p:cNvPr id="9" name="矩形 8"/>
            <p:cNvSpPr/>
            <p:nvPr/>
          </p:nvSpPr>
          <p:spPr>
            <a:xfrm>
              <a:off x="5724129" y="2807074"/>
              <a:ext cx="3244292" cy="584775"/>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存储：开源方案，</a:t>
              </a:r>
              <a:r>
                <a:rPr lang="en-US" altLang="zh-CN" sz="1600" dirty="0"/>
                <a:t> – </a:t>
              </a:r>
              <a:r>
                <a:rPr lang="en-US" altLang="zh-CN" sz="1600" dirty="0" err="1"/>
                <a:t>Ceph</a:t>
              </a:r>
              <a:r>
                <a:rPr lang="en-US" altLang="zh-CN" sz="1600" dirty="0"/>
                <a:t>, Swift</a:t>
              </a:r>
            </a:p>
          </p:txBody>
        </p:sp>
        <p:cxnSp>
          <p:nvCxnSpPr>
            <p:cNvPr id="27" name="直接连接符 26"/>
            <p:cNvCxnSpPr>
              <a:stCxn id="9" idx="1"/>
            </p:cNvCxnSpPr>
            <p:nvPr/>
          </p:nvCxnSpPr>
          <p:spPr>
            <a:xfrm flipH="1">
              <a:off x="2339753" y="3099462"/>
              <a:ext cx="3384376" cy="4083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231716" y="4638130"/>
            <a:ext cx="5832648" cy="338554"/>
          </a:xfrm>
          <a:prstGeom prst="rect">
            <a:avLst/>
          </a:prstGeom>
        </p:spPr>
        <p:txBody>
          <a:bodyPr wrap="square">
            <a:spAutoFit/>
          </a:bodyPr>
          <a:lstStyle/>
          <a:p>
            <a:pPr marL="285750" indent="-285750">
              <a:spcBef>
                <a:spcPts val="0"/>
              </a:spcBef>
              <a:buFont typeface="Wingdings" panose="05000000000000000000" pitchFamily="2" charset="2"/>
              <a:buChar char="l"/>
            </a:pPr>
            <a:r>
              <a:rPr lang="zh-CN" altLang="en-US" sz="1600" dirty="0"/>
              <a:t>分层架构：</a:t>
            </a:r>
            <a:r>
              <a:rPr lang="en-US" altLang="zh-CN" sz="1600" dirty="0"/>
              <a:t>API</a:t>
            </a:r>
            <a:r>
              <a:rPr lang="zh-CN" altLang="en-US" sz="1600" dirty="0"/>
              <a:t>、逻辑处理、驱动适配（</a:t>
            </a:r>
            <a:r>
              <a:rPr lang="en-US" altLang="zh-CN" sz="1600" dirty="0"/>
              <a:t>driver/Plugin</a:t>
            </a:r>
            <a:r>
              <a:rPr lang="zh-CN" altLang="en-US" sz="1600" dirty="0"/>
              <a:t>）</a:t>
            </a:r>
            <a:endParaRPr lang="en-US" altLang="zh-CN" sz="1600" dirty="0"/>
          </a:p>
        </p:txBody>
      </p:sp>
    </p:spTree>
    <p:extLst>
      <p:ext uri="{BB962C8B-B14F-4D97-AF65-F5344CB8AC3E}">
        <p14:creationId xmlns:p14="http://schemas.microsoft.com/office/powerpoint/2010/main" val="2721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沃云数据中心</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36</a:t>
            </a:fld>
            <a:endParaRPr lang="en-US" altLang="zh-CN" sz="1200" dirty="0">
              <a:solidFill>
                <a:srgbClr val="000000"/>
              </a:solidFill>
              <a:latin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03" y="937433"/>
            <a:ext cx="5657701" cy="372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145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沃云公有云资源池</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37</a:t>
            </a:fld>
            <a:endParaRPr lang="en-US" altLang="zh-CN" sz="1200" dirty="0">
              <a:solidFill>
                <a:srgbClr val="000000"/>
              </a:solidFill>
              <a:latin typeface="Arial"/>
              <a:sym typeface="Aria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952324"/>
            <a:ext cx="5544616" cy="364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856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沃云产品线</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38</a:t>
            </a:fld>
            <a:endParaRPr lang="en-US" altLang="zh-CN" sz="1200" dirty="0">
              <a:solidFill>
                <a:srgbClr val="000000"/>
              </a:solidFill>
              <a:latin typeface="Arial"/>
              <a:sym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03270"/>
            <a:ext cx="5832648" cy="397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037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沃云资质荣誉</a:t>
            </a:r>
            <a:endParaRPr lang="zh-CN" altLang="en-US" dirty="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39</a:t>
            </a:fld>
            <a:endParaRPr lang="en-US" altLang="zh-CN" sz="1200" dirty="0">
              <a:solidFill>
                <a:srgbClr val="000000"/>
              </a:solidFill>
              <a:latin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9613"/>
            <a:ext cx="8102382" cy="409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81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en-US" kern="1200" spc="-100" dirty="0" err="1">
                <a:latin typeface="Arial" panose="020B0604020202020204" pitchFamily="34" charset="0"/>
                <a:ea typeface="黑体" panose="02010609060101010101" pitchFamily="49" charset="-122"/>
                <a:cs typeface="+mn-cs"/>
              </a:rPr>
              <a:t>Openstack</a:t>
            </a:r>
            <a:r>
              <a:rPr lang="en-US" kern="1200" spc="-100" dirty="0">
                <a:latin typeface="Arial" panose="020B0604020202020204" pitchFamily="34" charset="0"/>
                <a:ea typeface="黑体" panose="02010609060101010101" pitchFamily="49" charset="-122"/>
                <a:cs typeface="+mn-cs"/>
              </a:rPr>
              <a:t> </a:t>
            </a:r>
            <a:r>
              <a:rPr lang="zh-CN" altLang="en-US" kern="1200" spc="-100" dirty="0">
                <a:latin typeface="Arial" panose="020B0604020202020204" pitchFamily="34" charset="0"/>
                <a:ea typeface="黑体" panose="02010609060101010101" pitchFamily="49" charset="-122"/>
                <a:cs typeface="+mn-cs"/>
              </a:rPr>
              <a:t>是什么？</a:t>
            </a:r>
          </a:p>
        </p:txBody>
      </p:sp>
      <p:sp>
        <p:nvSpPr>
          <p:cNvPr id="3" name="Content Placeholder 2"/>
          <p:cNvSpPr>
            <a:spLocks noGrp="1"/>
          </p:cNvSpPr>
          <p:nvPr>
            <p:ph sz="half" idx="1"/>
          </p:nvPr>
        </p:nvSpPr>
        <p:spPr>
          <a:xfrm>
            <a:off x="-27827" y="945736"/>
            <a:ext cx="4887859" cy="3702128"/>
          </a:xfrm>
        </p:spPr>
        <p:txBody>
          <a:bodyPr anchor="ctr">
            <a:noAutofit/>
          </a:bodyPr>
          <a:lstStyle/>
          <a:p>
            <a:pPr>
              <a:lnSpc>
                <a:spcPct val="100000"/>
              </a:lnSpc>
            </a:pPr>
            <a:r>
              <a:rPr lang="en-US" sz="1600" dirty="0" err="1"/>
              <a:t>OpenStack</a:t>
            </a:r>
            <a:r>
              <a:rPr lang="en-US" sz="1600" dirty="0"/>
              <a:t> is an open source infrastructure and application </a:t>
            </a:r>
            <a:r>
              <a:rPr lang="en-US" sz="2800" dirty="0">
                <a:solidFill>
                  <a:srgbClr val="FF0000"/>
                </a:solidFill>
              </a:rPr>
              <a:t>middleware</a:t>
            </a:r>
            <a:r>
              <a:rPr lang="en-US" sz="800" dirty="0"/>
              <a:t> </a:t>
            </a:r>
            <a:r>
              <a:rPr lang="en-US" sz="1600" dirty="0"/>
              <a:t>for building private and public clouds.</a:t>
            </a:r>
          </a:p>
          <a:p>
            <a:pPr>
              <a:lnSpc>
                <a:spcPct val="100000"/>
              </a:lnSpc>
            </a:pPr>
            <a:r>
              <a:rPr lang="en-US" sz="1600" dirty="0" err="1"/>
              <a:t>OpenStack</a:t>
            </a:r>
            <a:r>
              <a:rPr lang="en-US" sz="1600" dirty="0"/>
              <a:t> is a </a:t>
            </a:r>
            <a:r>
              <a:rPr lang="en-US" sz="2800" dirty="0">
                <a:solidFill>
                  <a:srgbClr val="FF0000"/>
                </a:solidFill>
              </a:rPr>
              <a:t>cloud operating system </a:t>
            </a:r>
            <a:r>
              <a:rPr lang="en-US" sz="1600" dirty="0"/>
              <a:t>that controls large pools of compute, storage, and networking resources throughout a datacenter. </a:t>
            </a:r>
          </a:p>
          <a:p>
            <a:pPr>
              <a:lnSpc>
                <a:spcPct val="100000"/>
              </a:lnSpc>
            </a:pPr>
            <a:r>
              <a:rPr lang="en-US" sz="1600" dirty="0" err="1"/>
              <a:t>OpenStack</a:t>
            </a:r>
            <a:r>
              <a:rPr lang="en-US" sz="1600" dirty="0"/>
              <a:t> is backed up by a </a:t>
            </a:r>
            <a:r>
              <a:rPr lang="en-US" sz="2800" dirty="0">
                <a:solidFill>
                  <a:srgbClr val="FF0000"/>
                </a:solidFill>
              </a:rPr>
              <a:t>global community</a:t>
            </a:r>
            <a:r>
              <a:rPr lang="en-US" sz="1600" dirty="0"/>
              <a:t> of technologists, developers, researchers, corporations and cloud computing experts.</a:t>
            </a:r>
          </a:p>
        </p:txBody>
      </p:sp>
      <p:pic>
        <p:nvPicPr>
          <p:cNvPr id="5" name="Picture 4" descr="image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363838"/>
            <a:ext cx="3804687" cy="1419996"/>
          </a:xfrm>
          <a:prstGeom prst="rect">
            <a:avLst/>
          </a:prstGeom>
        </p:spPr>
      </p:pic>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079478"/>
            <a:ext cx="425338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494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公司的愿景、使命和战略</a:t>
            </a:r>
            <a:endParaRPr lang="zh-CN" altLang="en-US" dirty="0"/>
          </a:p>
        </p:txBody>
      </p:sp>
      <p:sp>
        <p:nvSpPr>
          <p:cNvPr id="3" name="内容占位符 2"/>
          <p:cNvSpPr>
            <a:spLocks noGrp="1"/>
          </p:cNvSpPr>
          <p:nvPr>
            <p:ph idx="1"/>
          </p:nvPr>
        </p:nvSpPr>
        <p:spPr/>
        <p:txBody>
          <a:bodyPr/>
          <a:lstStyle/>
          <a:p>
            <a:r>
              <a:rPr lang="zh-CN" altLang="zh-CN" sz="1600" kern="1200" dirty="0"/>
              <a:t>（一）愿景</a:t>
            </a:r>
          </a:p>
          <a:p>
            <a:pPr marL="0" indent="0">
              <a:buNone/>
            </a:pPr>
            <a:r>
              <a:rPr lang="en-US" altLang="zh-CN" sz="1600" kern="1200" dirty="0" smtClean="0"/>
              <a:t>	</a:t>
            </a:r>
            <a:r>
              <a:rPr lang="zh-CN" altLang="zh-CN" sz="1600" kern="1200" dirty="0" smtClean="0"/>
              <a:t>创新</a:t>
            </a:r>
            <a:r>
              <a:rPr lang="zh-CN" altLang="zh-CN" sz="1600" kern="1200" dirty="0"/>
              <a:t>改变世界、让中国联通云计算和数据服务体验无处不在。</a:t>
            </a:r>
          </a:p>
          <a:p>
            <a:r>
              <a:rPr lang="zh-CN" altLang="zh-CN" sz="1600" kern="1200" dirty="0"/>
              <a:t>（二）使命</a:t>
            </a:r>
          </a:p>
          <a:p>
            <a:pPr marL="0" indent="0">
              <a:buNone/>
            </a:pPr>
            <a:r>
              <a:rPr lang="en-US" altLang="zh-CN" sz="1600" kern="1200" dirty="0"/>
              <a:t>	</a:t>
            </a:r>
            <a:r>
              <a:rPr lang="zh-CN" altLang="zh-CN" sz="1600" kern="1200" dirty="0" smtClean="0"/>
              <a:t>聚焦</a:t>
            </a:r>
            <a:r>
              <a:rPr lang="zh-CN" altLang="zh-CN" sz="1600" kern="1200" dirty="0"/>
              <a:t>数据中心、互联网、云计算与数据服务领域，打造自主研发、价值经营</a:t>
            </a:r>
            <a:r>
              <a:rPr lang="zh-CN" altLang="zh-CN" sz="1600" kern="1200" dirty="0" smtClean="0"/>
              <a:t>、</a:t>
            </a:r>
            <a:r>
              <a:rPr lang="en-US" altLang="zh-CN" sz="1600" kern="1200" dirty="0" smtClean="0"/>
              <a:t>	</a:t>
            </a:r>
            <a:r>
              <a:rPr lang="zh-CN" altLang="zh-CN" sz="1600" kern="1200" dirty="0" smtClean="0"/>
              <a:t>专业化</a:t>
            </a:r>
            <a:r>
              <a:rPr lang="zh-CN" altLang="zh-CN" sz="1600" kern="1200" dirty="0"/>
              <a:t>一体化的核心能力，大力推进产业链协同合作，持续为客户创造最大</a:t>
            </a:r>
            <a:r>
              <a:rPr lang="zh-CN" altLang="zh-CN" sz="1600" kern="1200" dirty="0" smtClean="0"/>
              <a:t>价</a:t>
            </a:r>
            <a:r>
              <a:rPr lang="en-US" altLang="zh-CN" sz="1600" kern="1200" dirty="0" smtClean="0"/>
              <a:t>	</a:t>
            </a:r>
            <a:r>
              <a:rPr lang="zh-CN" altLang="zh-CN" sz="1600" kern="1200" dirty="0" smtClean="0"/>
              <a:t>值</a:t>
            </a:r>
            <a:r>
              <a:rPr lang="zh-CN" altLang="zh-CN" sz="1600" kern="1200" dirty="0"/>
              <a:t>，创新体制机制，成为“国际一流、国内领先”。</a:t>
            </a:r>
          </a:p>
          <a:p>
            <a:r>
              <a:rPr lang="zh-CN" altLang="zh-CN" sz="1600" kern="1200" dirty="0"/>
              <a:t>（三）战略</a:t>
            </a:r>
          </a:p>
          <a:p>
            <a:pPr marL="0" indent="0">
              <a:buNone/>
            </a:pPr>
            <a:r>
              <a:rPr lang="en-US" altLang="zh-CN" sz="1600" kern="1200" dirty="0" smtClean="0"/>
              <a:t>	</a:t>
            </a:r>
            <a:r>
              <a:rPr lang="zh-CN" altLang="zh-CN" sz="1600" kern="1200" dirty="0" smtClean="0"/>
              <a:t>价值</a:t>
            </a:r>
            <a:r>
              <a:rPr lang="zh-CN" altLang="zh-CN" sz="1600" kern="1200" dirty="0"/>
              <a:t>驱动、软件定义创新与服务领先。</a:t>
            </a:r>
          </a:p>
          <a:p>
            <a:pPr marL="0" indent="0">
              <a:buNone/>
            </a:pPr>
            <a:r>
              <a:rPr lang="en-US" altLang="zh-CN" sz="1600" kern="1200" dirty="0" smtClean="0"/>
              <a:t>	</a:t>
            </a:r>
            <a:r>
              <a:rPr lang="zh-CN" altLang="zh-CN" sz="1600" kern="1200" dirty="0" smtClean="0"/>
              <a:t>实施</a:t>
            </a:r>
            <a:r>
              <a:rPr lang="zh-CN" altLang="zh-CN" sz="1600" kern="1200" dirty="0"/>
              <a:t>公司发展战略，通过</a:t>
            </a:r>
            <a:r>
              <a:rPr lang="en-US" altLang="zh-CN" sz="1600" kern="1200" dirty="0"/>
              <a:t>5-10</a:t>
            </a:r>
            <a:r>
              <a:rPr lang="zh-CN" altLang="zh-CN" sz="1600" kern="1200" dirty="0"/>
              <a:t>年的努力，实现规模快速增长和效益快速提升</a:t>
            </a:r>
            <a:r>
              <a:rPr lang="zh-CN" altLang="zh-CN" sz="1600" kern="1200" dirty="0" smtClean="0"/>
              <a:t>，</a:t>
            </a:r>
            <a:r>
              <a:rPr lang="en-US" altLang="zh-CN" sz="1600" kern="1200" dirty="0" smtClean="0"/>
              <a:t>	</a:t>
            </a:r>
            <a:r>
              <a:rPr lang="zh-CN" altLang="zh-CN" sz="1600" kern="1200" dirty="0" smtClean="0"/>
              <a:t>致力于</a:t>
            </a:r>
            <a:r>
              <a:rPr lang="zh-CN" altLang="zh-CN" sz="1600" kern="1200" dirty="0"/>
              <a:t>成为“国际一流、国内领先”。</a:t>
            </a:r>
          </a:p>
          <a:p>
            <a:endParaRPr lang="zh-CN" altLang="en-US" dirty="0"/>
          </a:p>
        </p:txBody>
      </p:sp>
      <p:sp>
        <p:nvSpPr>
          <p:cNvPr id="4" name="灯片编号占位符 3"/>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40</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617721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欢迎进入云的世界</a:t>
            </a:r>
            <a:endParaRPr lang="zh-CN" altLang="en-US" dirty="0"/>
          </a:p>
        </p:txBody>
      </p:sp>
      <p:sp>
        <p:nvSpPr>
          <p:cNvPr id="4" name="内容占位符 3"/>
          <p:cNvSpPr>
            <a:spLocks noGrp="1"/>
          </p:cNvSpPr>
          <p:nvPr>
            <p:ph idx="1"/>
          </p:nvPr>
        </p:nvSpPr>
        <p:spPr>
          <a:xfrm>
            <a:off x="467544" y="627534"/>
            <a:ext cx="8207375" cy="4023000"/>
          </a:xfrm>
        </p:spPr>
        <p:txBody>
          <a:bodyPr/>
          <a:lstStyle/>
          <a:p>
            <a:r>
              <a:rPr lang="zh-CN" altLang="en-US" dirty="0" smtClean="0"/>
              <a:t>只要你对云计算感兴趣，有探索精神，希望加入到云计算行列中来。</a:t>
            </a:r>
            <a:endParaRPr lang="en-US" altLang="zh-CN" dirty="0" smtClean="0"/>
          </a:p>
          <a:p>
            <a:r>
              <a:rPr lang="zh-CN" altLang="en-US" dirty="0" smtClean="0"/>
              <a:t>有一定的编程基础，熟悉</a:t>
            </a:r>
            <a:r>
              <a:rPr lang="en-US" altLang="zh-CN" dirty="0" smtClean="0"/>
              <a:t>C</a:t>
            </a:r>
            <a:r>
              <a:rPr lang="zh-CN" altLang="en-US" dirty="0"/>
              <a:t>、</a:t>
            </a:r>
            <a:r>
              <a:rPr lang="en-US" altLang="zh-CN" dirty="0" smtClean="0"/>
              <a:t>C++ </a:t>
            </a:r>
            <a:r>
              <a:rPr lang="zh-CN" altLang="en-US" dirty="0"/>
              <a:t>、</a:t>
            </a:r>
            <a:r>
              <a:rPr lang="en-US" altLang="zh-CN" dirty="0"/>
              <a:t>JAVA</a:t>
            </a:r>
            <a:r>
              <a:rPr lang="zh-CN" altLang="en-US" dirty="0"/>
              <a:t>、</a:t>
            </a:r>
            <a:r>
              <a:rPr lang="en-US" altLang="zh-CN" dirty="0" smtClean="0"/>
              <a:t>Python</a:t>
            </a:r>
            <a:r>
              <a:rPr lang="zh-CN" altLang="en-US" dirty="0" smtClean="0"/>
              <a:t>等中</a:t>
            </a:r>
            <a:r>
              <a:rPr lang="zh-CN" altLang="en-US" dirty="0"/>
              <a:t>任意一门</a:t>
            </a:r>
            <a:r>
              <a:rPr lang="zh-CN" altLang="en-US" dirty="0" smtClean="0"/>
              <a:t>语言。</a:t>
            </a:r>
            <a:endParaRPr lang="en-US" altLang="zh-CN" dirty="0" smtClean="0"/>
          </a:p>
          <a:p>
            <a:r>
              <a:rPr lang="zh-CN" altLang="en-US" dirty="0" smtClean="0"/>
              <a:t>不断</a:t>
            </a:r>
            <a:r>
              <a:rPr lang="zh-CN" altLang="en-US" dirty="0"/>
              <a:t>学习新技术</a:t>
            </a:r>
            <a:r>
              <a:rPr lang="zh-CN" altLang="en-US" dirty="0" smtClean="0"/>
              <a:t>，团队</a:t>
            </a:r>
            <a:r>
              <a:rPr lang="zh-CN" altLang="en-US" dirty="0"/>
              <a:t>合作精神</a:t>
            </a:r>
            <a:r>
              <a:rPr lang="zh-CN" altLang="en-US" dirty="0" smtClean="0"/>
              <a:t>，较强</a:t>
            </a:r>
            <a:r>
              <a:rPr lang="zh-CN" altLang="en-US" dirty="0"/>
              <a:t>的沟通及协调能力，创新</a:t>
            </a:r>
            <a:r>
              <a:rPr lang="zh-CN" altLang="en-US" dirty="0" smtClean="0"/>
              <a:t>能力强。</a:t>
            </a:r>
            <a:endParaRPr lang="en-US" altLang="zh-CN" dirty="0" smtClean="0"/>
          </a:p>
          <a:p>
            <a:r>
              <a:rPr lang="zh-CN" altLang="en-US" dirty="0"/>
              <a:t>计算机、通信、软件工程等相关专业</a:t>
            </a:r>
            <a:r>
              <a:rPr lang="en-US" altLang="zh-CN" dirty="0"/>
              <a:t>——</a:t>
            </a:r>
            <a:r>
              <a:rPr lang="zh-CN" altLang="en-US" dirty="0"/>
              <a:t>硕士研究生及</a:t>
            </a:r>
            <a:r>
              <a:rPr lang="zh-CN" altLang="en-US" dirty="0" smtClean="0"/>
              <a:t>以上</a:t>
            </a:r>
            <a:endParaRPr lang="en-US" altLang="zh-CN" dirty="0" smtClean="0"/>
          </a:p>
          <a:p>
            <a:r>
              <a:rPr lang="zh-CN" altLang="en-US" dirty="0"/>
              <a:t>实习时间至少</a:t>
            </a:r>
            <a:r>
              <a:rPr lang="en-US" altLang="zh-CN" dirty="0"/>
              <a:t>3</a:t>
            </a:r>
            <a:r>
              <a:rPr lang="zh-CN" altLang="en-US" dirty="0"/>
              <a:t>个月，每</a:t>
            </a:r>
            <a:r>
              <a:rPr lang="zh-CN" altLang="en-US" dirty="0" smtClean="0"/>
              <a:t>周工作至少</a:t>
            </a:r>
            <a:r>
              <a:rPr lang="en-US" altLang="zh-CN" dirty="0"/>
              <a:t>3</a:t>
            </a:r>
            <a:r>
              <a:rPr lang="zh-CN" altLang="en-US" dirty="0" smtClean="0"/>
              <a:t>天，保证</a:t>
            </a:r>
            <a:r>
              <a:rPr lang="zh-CN" altLang="en-US" dirty="0"/>
              <a:t>每周</a:t>
            </a:r>
            <a:r>
              <a:rPr lang="en-US" altLang="zh-CN" dirty="0"/>
              <a:t>5</a:t>
            </a:r>
            <a:r>
              <a:rPr lang="zh-CN" altLang="en-US" dirty="0"/>
              <a:t>个工作日的优先</a:t>
            </a:r>
            <a:endParaRPr lang="en-US" altLang="zh-CN" dirty="0" smtClean="0"/>
          </a:p>
          <a:p>
            <a:r>
              <a:rPr lang="zh-CN" altLang="en-US" dirty="0" smtClean="0"/>
              <a:t>这些技能将是你的加分项：</a:t>
            </a:r>
            <a:r>
              <a:rPr lang="en-US" altLang="zh-CN" dirty="0"/>
              <a:t/>
            </a:r>
            <a:br>
              <a:rPr lang="en-US" altLang="zh-CN" dirty="0"/>
            </a:br>
            <a:r>
              <a:rPr lang="zh-CN" altLang="en-US" dirty="0"/>
              <a:t>熟悉主流云服务商的产品体系（计算类</a:t>
            </a:r>
            <a:r>
              <a:rPr lang="en-US" altLang="zh-CN" dirty="0"/>
              <a:t>/</a:t>
            </a:r>
            <a:r>
              <a:rPr lang="zh-CN" altLang="en-US" dirty="0"/>
              <a:t>存储类</a:t>
            </a:r>
            <a:r>
              <a:rPr lang="en-US" altLang="zh-CN" dirty="0"/>
              <a:t>/</a:t>
            </a:r>
            <a:r>
              <a:rPr lang="zh-CN" altLang="en-US" dirty="0"/>
              <a:t>网络类</a:t>
            </a:r>
            <a:r>
              <a:rPr lang="en-US" altLang="zh-CN" dirty="0"/>
              <a:t>/</a:t>
            </a:r>
            <a:r>
              <a:rPr lang="zh-CN" altLang="en-US" dirty="0"/>
              <a:t>安全类</a:t>
            </a:r>
            <a:r>
              <a:rPr lang="zh-CN" altLang="en-US" dirty="0" smtClean="0"/>
              <a:t>）</a:t>
            </a:r>
            <a:r>
              <a:rPr lang="en-US" altLang="zh-CN" dirty="0"/>
              <a:t/>
            </a:r>
            <a:br>
              <a:rPr lang="en-US" altLang="zh-CN" dirty="0"/>
            </a:br>
            <a:r>
              <a:rPr lang="zh-CN" altLang="en-US" dirty="0" smtClean="0"/>
              <a:t>熟悉</a:t>
            </a:r>
            <a:r>
              <a:rPr lang="en-US" altLang="zh-CN" dirty="0"/>
              <a:t>X86</a:t>
            </a:r>
            <a:r>
              <a:rPr lang="zh-CN" altLang="en-US" dirty="0"/>
              <a:t>的虚拟化技术、存储虚拟化技术、网络虚拟化技术、安全虚拟化</a:t>
            </a:r>
            <a:r>
              <a:rPr lang="zh-CN" altLang="en-US" dirty="0" smtClean="0"/>
              <a:t>技术</a:t>
            </a:r>
            <a:r>
              <a:rPr lang="en-US" altLang="zh-CN" dirty="0" smtClean="0"/>
              <a:t/>
            </a:r>
            <a:br>
              <a:rPr lang="en-US" altLang="zh-CN" dirty="0" smtClean="0"/>
            </a:br>
            <a:r>
              <a:rPr lang="zh-CN" altLang="en-US" dirty="0"/>
              <a:t>熟悉</a:t>
            </a:r>
            <a:r>
              <a:rPr lang="en-US" altLang="zh-CN" dirty="0" err="1"/>
              <a:t>OpenStack</a:t>
            </a:r>
            <a:r>
              <a:rPr lang="zh-CN" altLang="en-US" dirty="0"/>
              <a:t>、</a:t>
            </a:r>
            <a:r>
              <a:rPr lang="en-US" altLang="zh-CN" dirty="0" err="1" smtClean="0"/>
              <a:t>Ceph</a:t>
            </a:r>
            <a:r>
              <a:rPr lang="zh-CN" altLang="en-US" dirty="0" smtClean="0"/>
              <a:t>、</a:t>
            </a:r>
            <a:r>
              <a:rPr lang="en-US" altLang="zh-CN" dirty="0" smtClean="0"/>
              <a:t>SDN</a:t>
            </a:r>
            <a:r>
              <a:rPr lang="zh-CN" altLang="en-US" dirty="0" smtClean="0"/>
              <a:t>等</a:t>
            </a:r>
            <a:r>
              <a:rPr lang="zh-CN" altLang="en-US" dirty="0"/>
              <a:t>并具有二次开发经验</a:t>
            </a:r>
            <a:endParaRPr lang="en-US" altLang="zh-CN" dirty="0" smtClean="0"/>
          </a:p>
        </p:txBody>
      </p:sp>
      <p:sp>
        <p:nvSpPr>
          <p:cNvPr id="3" name="灯片编号占位符 2"/>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41</a:t>
            </a:fld>
            <a:endParaRPr lang="en-US" altLang="zh-CN" sz="1200" dirty="0">
              <a:solidFill>
                <a:srgbClr val="000000"/>
              </a:solidFill>
              <a:latin typeface="Arial"/>
              <a:sym typeface="Arial"/>
            </a:endParaRPr>
          </a:p>
        </p:txBody>
      </p:sp>
    </p:spTree>
    <p:extLst>
      <p:ext uri="{BB962C8B-B14F-4D97-AF65-F5344CB8AC3E}">
        <p14:creationId xmlns:p14="http://schemas.microsoft.com/office/powerpoint/2010/main" val="2845922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招聘详情</a:t>
            </a:r>
            <a:endParaRPr lang="zh-CN" altLang="en-US" dirty="0"/>
          </a:p>
        </p:txBody>
      </p:sp>
      <p:sp>
        <p:nvSpPr>
          <p:cNvPr id="3" name="内容占位符 2"/>
          <p:cNvSpPr>
            <a:spLocks noGrp="1"/>
          </p:cNvSpPr>
          <p:nvPr>
            <p:ph idx="1"/>
          </p:nvPr>
        </p:nvSpPr>
        <p:spPr>
          <a:xfrm>
            <a:off x="468327" y="817002"/>
            <a:ext cx="5543834" cy="4023000"/>
          </a:xfrm>
        </p:spPr>
        <p:txBody>
          <a:bodyPr/>
          <a:lstStyle/>
          <a:p>
            <a:r>
              <a:rPr lang="zh-CN" altLang="en-US" dirty="0" smtClean="0"/>
              <a:t>岗位：</a:t>
            </a:r>
            <a:r>
              <a:rPr lang="zh-CN" altLang="zh-CN" dirty="0"/>
              <a:t>产品研发</a:t>
            </a:r>
            <a:r>
              <a:rPr lang="zh-CN" altLang="zh-CN" dirty="0" smtClean="0"/>
              <a:t>岗</a:t>
            </a:r>
            <a:r>
              <a:rPr lang="zh-CN" altLang="en-US" dirty="0" smtClean="0"/>
              <a:t>、</a:t>
            </a:r>
            <a:r>
              <a:rPr lang="zh-CN" altLang="zh-CN" dirty="0"/>
              <a:t>产品经理</a:t>
            </a:r>
            <a:r>
              <a:rPr lang="zh-CN" altLang="zh-CN" dirty="0" smtClean="0"/>
              <a:t>岗</a:t>
            </a:r>
            <a:r>
              <a:rPr lang="zh-CN" altLang="en-US" dirty="0" smtClean="0"/>
              <a:t>、</a:t>
            </a:r>
            <a:r>
              <a:rPr lang="en-US" altLang="zh-CN" dirty="0"/>
              <a:t>	</a:t>
            </a:r>
            <a:r>
              <a:rPr lang="zh-CN" altLang="zh-CN" dirty="0" smtClean="0"/>
              <a:t>系统</a:t>
            </a:r>
            <a:r>
              <a:rPr lang="zh-CN" altLang="zh-CN" dirty="0"/>
              <a:t>运维支撑岗</a:t>
            </a:r>
            <a:endParaRPr lang="en-US" altLang="zh-CN" dirty="0"/>
          </a:p>
          <a:p>
            <a:r>
              <a:rPr lang="zh-CN" altLang="en-US" dirty="0" smtClean="0"/>
              <a:t>校招</a:t>
            </a:r>
            <a:r>
              <a:rPr lang="zh-CN" altLang="zh-CN" dirty="0" smtClean="0"/>
              <a:t>简历</a:t>
            </a:r>
            <a:r>
              <a:rPr lang="zh-CN" altLang="zh-CN" dirty="0"/>
              <a:t>投递</a:t>
            </a:r>
            <a:r>
              <a:rPr lang="zh-CN" altLang="zh-CN" dirty="0" smtClean="0"/>
              <a:t>链接</a:t>
            </a:r>
            <a:r>
              <a:rPr lang="zh-CN" altLang="en-US" dirty="0"/>
              <a:t>：</a:t>
            </a:r>
            <a:r>
              <a:rPr lang="en-US" altLang="zh-CN" dirty="0" smtClean="0">
                <a:hlinkClick r:id="rId3"/>
              </a:rPr>
              <a:t>http</a:t>
            </a:r>
            <a:r>
              <a:rPr lang="en-US" altLang="zh-CN" dirty="0">
                <a:hlinkClick r:id="rId3"/>
              </a:rPr>
              <a:t>://</a:t>
            </a:r>
            <a:r>
              <a:rPr lang="en-US" altLang="zh-CN" dirty="0" smtClean="0">
                <a:hlinkClick r:id="rId3"/>
              </a:rPr>
              <a:t>dwz.cn/lty11-1</a:t>
            </a:r>
            <a:endParaRPr lang="en-US" altLang="zh-CN" dirty="0" smtClean="0"/>
          </a:p>
          <a:p>
            <a:r>
              <a:rPr lang="zh-CN" altLang="en-US" dirty="0" smtClean="0"/>
              <a:t>校招流程：</a:t>
            </a:r>
            <a:endParaRPr lang="en-US" altLang="zh-CN" dirty="0" smtClean="0"/>
          </a:p>
          <a:p>
            <a:pPr marL="0" indent="0">
              <a:buNone/>
            </a:pPr>
            <a:r>
              <a:rPr lang="en-US" altLang="zh-CN" dirty="0" smtClean="0"/>
              <a:t>   </a:t>
            </a:r>
            <a:r>
              <a:rPr lang="zh-CN" altLang="en-US" dirty="0" smtClean="0"/>
              <a:t>网络</a:t>
            </a:r>
            <a:r>
              <a:rPr lang="zh-CN" altLang="en-US" dirty="0"/>
              <a:t>申请</a:t>
            </a:r>
            <a:r>
              <a:rPr lang="en-US" altLang="zh-CN" dirty="0"/>
              <a:t>——</a:t>
            </a:r>
            <a:r>
              <a:rPr lang="zh-CN" altLang="en-US" dirty="0"/>
              <a:t>能力测评</a:t>
            </a:r>
            <a:r>
              <a:rPr lang="en-US" altLang="zh-CN" dirty="0"/>
              <a:t>——</a:t>
            </a:r>
            <a:r>
              <a:rPr lang="zh-CN" altLang="en-US" dirty="0"/>
              <a:t>专业面试</a:t>
            </a:r>
            <a:r>
              <a:rPr lang="en-US" altLang="zh-CN" dirty="0" smtClean="0"/>
              <a:t>——</a:t>
            </a:r>
            <a:br>
              <a:rPr lang="en-US" altLang="zh-CN" dirty="0" smtClean="0"/>
            </a:br>
            <a:r>
              <a:rPr lang="en-US" altLang="zh-CN" dirty="0" smtClean="0"/>
              <a:t>	</a:t>
            </a:r>
            <a:r>
              <a:rPr lang="zh-CN" altLang="en-US" dirty="0" smtClean="0"/>
              <a:t>身体</a:t>
            </a:r>
            <a:r>
              <a:rPr lang="zh-CN" altLang="en-US" dirty="0"/>
              <a:t>检查</a:t>
            </a:r>
            <a:r>
              <a:rPr lang="en-US" altLang="zh-CN" dirty="0"/>
              <a:t>——</a:t>
            </a:r>
            <a:r>
              <a:rPr lang="zh-CN" altLang="en-US" dirty="0"/>
              <a:t>宣讲</a:t>
            </a:r>
            <a:r>
              <a:rPr lang="zh-CN" altLang="en-US" dirty="0" smtClean="0"/>
              <a:t>签约</a:t>
            </a:r>
            <a:endParaRPr lang="en-US" altLang="zh-CN" dirty="0"/>
          </a:p>
          <a:p>
            <a:r>
              <a:rPr lang="zh-CN" altLang="en-US" dirty="0" smtClean="0"/>
              <a:t>实习简历投至：</a:t>
            </a:r>
            <a:r>
              <a:rPr lang="en-US" altLang="zh-CN" dirty="0"/>
              <a:t/>
            </a:r>
            <a:br>
              <a:rPr lang="en-US" altLang="zh-CN" dirty="0"/>
            </a:br>
            <a:r>
              <a:rPr lang="en-US" altLang="zh-CN" dirty="0" smtClean="0">
                <a:hlinkClick r:id="rId4"/>
              </a:rPr>
              <a:t>hq-ysjhr@chinaunicom.cn</a:t>
            </a:r>
            <a:r>
              <a:rPr lang="en-US" altLang="zh-CN" dirty="0" smtClean="0"/>
              <a:t/>
            </a:r>
            <a:br>
              <a:rPr lang="en-US" altLang="zh-CN" dirty="0" smtClean="0"/>
            </a:br>
            <a:r>
              <a:rPr lang="zh-CN" altLang="en-US" dirty="0" smtClean="0"/>
              <a:t>主题：实习</a:t>
            </a:r>
            <a:r>
              <a:rPr lang="en-US" altLang="zh-CN" dirty="0" smtClean="0"/>
              <a:t>+</a:t>
            </a:r>
            <a:r>
              <a:rPr lang="zh-CN" altLang="en-US" dirty="0" smtClean="0"/>
              <a:t>岗位</a:t>
            </a:r>
            <a:r>
              <a:rPr lang="en-US" altLang="zh-CN" dirty="0" smtClean="0"/>
              <a:t>+</a:t>
            </a:r>
            <a:r>
              <a:rPr lang="zh-CN" altLang="en-US" dirty="0" smtClean="0"/>
              <a:t>学校</a:t>
            </a:r>
            <a:r>
              <a:rPr lang="en-US" altLang="zh-CN" dirty="0" smtClean="0"/>
              <a:t>+</a:t>
            </a:r>
            <a:r>
              <a:rPr lang="zh-CN" altLang="en-US" dirty="0"/>
              <a:t>专业</a:t>
            </a:r>
            <a:r>
              <a:rPr lang="en-US" altLang="zh-CN" dirty="0" smtClean="0"/>
              <a:t>+</a:t>
            </a:r>
            <a:r>
              <a:rPr lang="zh-CN" altLang="en-US" dirty="0" smtClean="0"/>
              <a:t>学历</a:t>
            </a:r>
            <a:r>
              <a:rPr lang="en-US" altLang="zh-CN" dirty="0" smtClean="0"/>
              <a:t>+</a:t>
            </a:r>
            <a:r>
              <a:rPr lang="zh-CN" altLang="en-US" dirty="0" smtClean="0"/>
              <a:t>姓名</a:t>
            </a:r>
            <a:endParaRPr lang="zh-CN" altLang="en-US" dirty="0"/>
          </a:p>
        </p:txBody>
      </p:sp>
      <p:sp>
        <p:nvSpPr>
          <p:cNvPr id="4" name="灯片编号占位符 3"/>
          <p:cNvSpPr>
            <a:spLocks noGrp="1"/>
          </p:cNvSpPr>
          <p:nvPr>
            <p:ph type="sldNum" sz="quarter" idx="4"/>
          </p:nvPr>
        </p:nvSpPr>
        <p:spPr/>
        <p:txBody>
          <a:bodyPr/>
          <a:lstStyle/>
          <a:p>
            <a:pPr fontAlgn="base">
              <a:spcBef>
                <a:spcPct val="0"/>
              </a:spcBef>
              <a:spcAft>
                <a:spcPct val="0"/>
              </a:spcAft>
              <a:defRPr/>
            </a:pPr>
            <a:fld id="{03FC912D-3FE9-4018-B22A-84E35E38B07C}" type="slidenum">
              <a:rPr lang="zh-CN" altLang="en-US" sz="1200" smtClean="0">
                <a:solidFill>
                  <a:srgbClr val="000000"/>
                </a:solidFill>
                <a:latin typeface="Arial"/>
                <a:sym typeface="Arial"/>
              </a:rPr>
              <a:pPr fontAlgn="base">
                <a:spcBef>
                  <a:spcPct val="0"/>
                </a:spcBef>
                <a:spcAft>
                  <a:spcPct val="0"/>
                </a:spcAft>
                <a:defRPr/>
              </a:pPr>
              <a:t>42</a:t>
            </a:fld>
            <a:endParaRPr lang="en-US" altLang="zh-CN" sz="1200" dirty="0">
              <a:solidFill>
                <a:srgbClr val="000000"/>
              </a:solidFill>
              <a:latin typeface="Arial"/>
              <a:sym typeface="Aria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779662"/>
            <a:ext cx="22322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11602" y="1347614"/>
            <a:ext cx="1572766" cy="369332"/>
          </a:xfrm>
          <a:prstGeom prst="rect">
            <a:avLst/>
          </a:prstGeom>
          <a:noFill/>
        </p:spPr>
        <p:txBody>
          <a:bodyPr wrap="square" rtlCol="0">
            <a:spAutoFit/>
          </a:bodyPr>
          <a:lstStyle/>
          <a:p>
            <a:r>
              <a:rPr lang="zh-CN" altLang="en-US" b="1" dirty="0" smtClean="0"/>
              <a:t>校招二维码</a:t>
            </a:r>
            <a:endParaRPr lang="zh-CN" altLang="en-US" b="1" dirty="0"/>
          </a:p>
        </p:txBody>
      </p:sp>
    </p:spTree>
    <p:extLst>
      <p:ext uri="{BB962C8B-B14F-4D97-AF65-F5344CB8AC3E}">
        <p14:creationId xmlns:p14="http://schemas.microsoft.com/office/powerpoint/2010/main" val="474889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851670"/>
            <a:ext cx="8207375" cy="1512168"/>
          </a:xfrm>
        </p:spPr>
        <p:txBody>
          <a:bodyPr/>
          <a:lstStyle/>
          <a:p>
            <a:pPr>
              <a:lnSpc>
                <a:spcPct val="100000"/>
              </a:lnSpc>
            </a:pPr>
            <a:r>
              <a:rPr lang="zh-CN" altLang="en-US" dirty="0"/>
              <a:t>谢 谢</a:t>
            </a:r>
            <a:r>
              <a:rPr lang="en-US" altLang="zh-CN" dirty="0"/>
              <a:t/>
            </a:r>
            <a:br>
              <a:rPr lang="en-US" altLang="zh-CN" dirty="0"/>
            </a:br>
            <a:r>
              <a:rPr lang="en-US" altLang="zh-CN" dirty="0"/>
              <a:t/>
            </a:r>
            <a:br>
              <a:rPr lang="en-US" altLang="zh-CN" dirty="0"/>
            </a:br>
            <a:r>
              <a:rPr lang="zh-CN" altLang="en-US" sz="2000" dirty="0"/>
              <a:t>联通云数据</a:t>
            </a:r>
            <a:r>
              <a:rPr lang="zh-CN" altLang="en-US" sz="2000" dirty="0" smtClean="0"/>
              <a:t>有限公司</a:t>
            </a:r>
            <a:r>
              <a:rPr lang="en-US" altLang="zh-CN" sz="2000" dirty="0"/>
              <a:t/>
            </a:r>
            <a:br>
              <a:rPr lang="en-US" altLang="zh-CN" sz="2000" dirty="0"/>
            </a:br>
            <a:endParaRPr lang="zh-CN" altLang="en-US" dirty="0"/>
          </a:p>
        </p:txBody>
      </p:sp>
    </p:spTree>
    <p:extLst>
      <p:ext uri="{BB962C8B-B14F-4D97-AF65-F5344CB8AC3E}">
        <p14:creationId xmlns:p14="http://schemas.microsoft.com/office/powerpoint/2010/main" val="54904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penstack.cn/wp-content/uploads/2014/11/%E9%83%A8%E7%BD%B2%E7%B1%BB%E5%9E%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1047"/>
            <a:ext cx="4721076" cy="397094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156652" y="4807700"/>
            <a:ext cx="5906983" cy="307777"/>
          </a:xfrm>
          <a:prstGeom prst="rect">
            <a:avLst/>
          </a:prstGeom>
        </p:spPr>
        <p:txBody>
          <a:bodyPr wrap="square">
            <a:spAutoFit/>
          </a:bodyPr>
          <a:lstStyle/>
          <a:p>
            <a:pPr algn="r"/>
            <a:r>
              <a:rPr lang="en-US" altLang="zh-CN" sz="1400" dirty="0" err="1">
                <a:latin typeface="+mj-ea"/>
                <a:ea typeface="+mj-ea"/>
              </a:rPr>
              <a:t>OpenStack</a:t>
            </a:r>
            <a:r>
              <a:rPr lang="en-US" altLang="zh-CN" sz="1400" dirty="0">
                <a:latin typeface="+mj-ea"/>
                <a:ea typeface="+mj-ea"/>
              </a:rPr>
              <a:t> 2014 </a:t>
            </a:r>
            <a:r>
              <a:rPr lang="zh-CN" altLang="en-US" sz="1400" dirty="0">
                <a:latin typeface="+mj-ea"/>
                <a:ea typeface="+mj-ea"/>
              </a:rPr>
              <a:t>用户调查，</a:t>
            </a:r>
            <a:r>
              <a:rPr lang="en-US" altLang="zh-CN" sz="1400" dirty="0">
                <a:solidFill>
                  <a:srgbClr val="535353"/>
                </a:solidFill>
                <a:latin typeface="+mj-ea"/>
                <a:ea typeface="+mj-ea"/>
              </a:rPr>
              <a:t>Moor Insights &amp; </a:t>
            </a:r>
            <a:r>
              <a:rPr lang="en-US" altLang="zh-CN" sz="1400" dirty="0" err="1">
                <a:solidFill>
                  <a:srgbClr val="535353"/>
                </a:solidFill>
                <a:latin typeface="+mj-ea"/>
                <a:ea typeface="+mj-ea"/>
              </a:rPr>
              <a:t>Startegy</a:t>
            </a:r>
            <a:endParaRPr lang="zh-CN" altLang="en-US" sz="1400" dirty="0">
              <a:latin typeface="+mj-ea"/>
              <a:ea typeface="+mj-ea"/>
            </a:endParaRPr>
          </a:p>
        </p:txBody>
      </p:sp>
      <p:pic>
        <p:nvPicPr>
          <p:cNvPr id="7" name="图片 6"/>
          <p:cNvPicPr>
            <a:picLocks noChangeAspect="1"/>
          </p:cNvPicPr>
          <p:nvPr/>
        </p:nvPicPr>
        <p:blipFill>
          <a:blip r:embed="rId3"/>
          <a:stretch>
            <a:fillRect/>
          </a:stretch>
        </p:blipFill>
        <p:spPr>
          <a:xfrm>
            <a:off x="5057775" y="1246330"/>
            <a:ext cx="4086225" cy="3000375"/>
          </a:xfrm>
          <a:prstGeom prst="rect">
            <a:avLst/>
          </a:prstGeom>
        </p:spPr>
      </p:pic>
      <p:sp>
        <p:nvSpPr>
          <p:cNvPr id="5" name="文本框 4"/>
          <p:cNvSpPr txBox="1"/>
          <p:nvPr/>
        </p:nvSpPr>
        <p:spPr>
          <a:xfrm>
            <a:off x="68680" y="69017"/>
            <a:ext cx="664797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CN" altLang="en-US" dirty="0"/>
              <a:t>主要应用于私有云、测试开发环境居多，生产环境部署越来越多</a:t>
            </a:r>
          </a:p>
        </p:txBody>
      </p:sp>
    </p:spTree>
    <p:extLst>
      <p:ext uri="{BB962C8B-B14F-4D97-AF65-F5344CB8AC3E}">
        <p14:creationId xmlns:p14="http://schemas.microsoft.com/office/powerpoint/2010/main" val="292888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27784" y="915566"/>
            <a:ext cx="6408712" cy="3600400"/>
          </a:xfrm>
          <a:prstGeom prst="rect">
            <a:avLst/>
          </a:prstGeom>
        </p:spPr>
      </p:pic>
      <p:sp>
        <p:nvSpPr>
          <p:cNvPr id="6" name="Content Placeholder 2"/>
          <p:cNvSpPr txBox="1">
            <a:spLocks/>
          </p:cNvSpPr>
          <p:nvPr/>
        </p:nvSpPr>
        <p:spPr>
          <a:xfrm>
            <a:off x="348891" y="835107"/>
            <a:ext cx="4256992" cy="3795941"/>
          </a:xfrm>
          <a:prstGeom prst="rect">
            <a:avLst/>
          </a:prstGeom>
        </p:spPr>
        <p:txBody>
          <a:bodyPr>
            <a:normAutofit fontScale="55000" lnSpcReduction="20000"/>
          </a:bodyPr>
          <a:lstStyle>
            <a:lvl1pPr marL="180944"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800" b="1">
                <a:solidFill>
                  <a:schemeClr val="tx1"/>
                </a:solidFill>
                <a:latin typeface="微软雅黑" pitchFamily="34" charset="-122"/>
                <a:ea typeface="微软雅黑" pitchFamily="34" charset="-122"/>
                <a:cs typeface="+mn-cs"/>
              </a:defRPr>
            </a:lvl1pPr>
            <a:lvl2pPr marL="541244"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600">
                <a:solidFill>
                  <a:schemeClr val="tx1"/>
                </a:solidFill>
                <a:latin typeface="微软雅黑" pitchFamily="34" charset="-122"/>
                <a:ea typeface="微软雅黑" pitchFamily="34" charset="-122"/>
              </a:defRPr>
            </a:lvl2pPr>
            <a:lvl3pPr marL="895193" indent="-174597" algn="l" rtl="0" eaLnBrk="1" fontAlgn="ctr" hangingPunct="1">
              <a:lnSpc>
                <a:spcPct val="150000"/>
              </a:lnSpc>
              <a:spcBef>
                <a:spcPct val="20000"/>
              </a:spcBef>
              <a:spcAft>
                <a:spcPct val="0"/>
              </a:spcAft>
              <a:buClr>
                <a:schemeClr val="accent1"/>
              </a:buClr>
              <a:buSzPct val="60000"/>
              <a:buFont typeface="Wingdings" pitchFamily="2" charset="2"/>
              <a:buChar char="l"/>
              <a:defRPr sz="1400">
                <a:solidFill>
                  <a:schemeClr val="tx1"/>
                </a:solidFill>
                <a:latin typeface="微软雅黑" pitchFamily="34" charset="-122"/>
                <a:ea typeface="微软雅黑" pitchFamily="34" charset="-122"/>
              </a:defRPr>
            </a:lvl3pPr>
            <a:lvl4pPr marL="1255493" indent="-180944" algn="l" rtl="0" eaLnBrk="1" fontAlgn="ctr" hangingPunct="1">
              <a:lnSpc>
                <a:spcPct val="150000"/>
              </a:lnSpc>
              <a:spcBef>
                <a:spcPct val="20000"/>
              </a:spcBef>
              <a:spcAft>
                <a:spcPct val="0"/>
              </a:spcAft>
              <a:buClr>
                <a:schemeClr val="accent1"/>
              </a:buClr>
              <a:buSzPct val="60000"/>
              <a:buFont typeface="Wingdings" pitchFamily="2" charset="2"/>
              <a:buChar char="l"/>
              <a:defRPr sz="1200">
                <a:solidFill>
                  <a:schemeClr val="tx1"/>
                </a:solidFill>
                <a:latin typeface="微软雅黑" pitchFamily="34" charset="-122"/>
                <a:ea typeface="微软雅黑" pitchFamily="34" charset="-122"/>
              </a:defRPr>
            </a:lvl4pPr>
            <a:lvl5pPr marL="1618967"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5pPr>
            <a:lvl6pPr marL="2076086"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6pPr>
            <a:lvl7pPr marL="2533209"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7pPr>
            <a:lvl8pPr marL="2990325"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8pPr>
            <a:lvl9pPr marL="3447448" indent="-184118" algn="l" rtl="0" eaLnBrk="1" fontAlgn="ctr" hangingPunct="1">
              <a:lnSpc>
                <a:spcPct val="120000"/>
              </a:lnSpc>
              <a:spcBef>
                <a:spcPct val="20000"/>
              </a:spcBef>
              <a:spcAft>
                <a:spcPct val="0"/>
              </a:spcAft>
              <a:buClr>
                <a:schemeClr val="accent1"/>
              </a:buClr>
              <a:buSzPct val="60000"/>
              <a:buFont typeface="Wingdings" pitchFamily="2" charset="2"/>
              <a:buChar char="l"/>
              <a:defRPr sz="1000">
                <a:solidFill>
                  <a:schemeClr val="tx1"/>
                </a:solidFill>
                <a:latin typeface="+mj-lt"/>
                <a:ea typeface="华文细黑" pitchFamily="2" charset="-122"/>
              </a:defRPr>
            </a:lvl9pPr>
          </a:lstStyle>
          <a:p>
            <a:pPr defTabSz="914400"/>
            <a:r>
              <a:rPr lang="en-US" kern="0" dirty="0"/>
              <a:t>Compute (</a:t>
            </a:r>
            <a:r>
              <a:rPr lang="en-US" kern="0" dirty="0">
                <a:hlinkClick r:id="rId4" tooltip="Nova"/>
              </a:rPr>
              <a:t>Nova</a:t>
            </a:r>
            <a:r>
              <a:rPr lang="en-US" kern="0" dirty="0"/>
              <a:t>)</a:t>
            </a:r>
          </a:p>
          <a:p>
            <a:pPr defTabSz="914400"/>
            <a:r>
              <a:rPr lang="en-US" kern="0" dirty="0"/>
              <a:t>Object Storage (</a:t>
            </a:r>
            <a:r>
              <a:rPr lang="en-US" kern="0" dirty="0">
                <a:hlinkClick r:id="rId5" tooltip="Swift"/>
              </a:rPr>
              <a:t>Swift</a:t>
            </a:r>
            <a:r>
              <a:rPr lang="en-US" kern="0" dirty="0"/>
              <a:t>)</a:t>
            </a:r>
          </a:p>
          <a:p>
            <a:pPr defTabSz="914400"/>
            <a:r>
              <a:rPr lang="en-US" kern="0" dirty="0"/>
              <a:t>Image Service (</a:t>
            </a:r>
            <a:r>
              <a:rPr lang="en-US" kern="0" dirty="0">
                <a:hlinkClick r:id="rId6" tooltip="Glance"/>
              </a:rPr>
              <a:t>Glance</a:t>
            </a:r>
            <a:r>
              <a:rPr lang="en-US" kern="0" dirty="0"/>
              <a:t>)</a:t>
            </a:r>
          </a:p>
          <a:p>
            <a:pPr defTabSz="914400"/>
            <a:r>
              <a:rPr lang="en-US" kern="0" dirty="0"/>
              <a:t>Identity (</a:t>
            </a:r>
            <a:r>
              <a:rPr lang="en-US" kern="0" dirty="0">
                <a:hlinkClick r:id="rId7" tooltip="Keystone"/>
              </a:rPr>
              <a:t>Keystone</a:t>
            </a:r>
            <a:r>
              <a:rPr lang="en-US" kern="0" dirty="0"/>
              <a:t>)</a:t>
            </a:r>
          </a:p>
          <a:p>
            <a:pPr defTabSz="914400"/>
            <a:r>
              <a:rPr lang="en-US" kern="0" dirty="0"/>
              <a:t>Dashboard (</a:t>
            </a:r>
            <a:r>
              <a:rPr lang="en-US" kern="0" dirty="0">
                <a:hlinkClick r:id="rId8" tooltip="Horizon"/>
              </a:rPr>
              <a:t>Horizon</a:t>
            </a:r>
            <a:r>
              <a:rPr lang="en-US" kern="0" dirty="0"/>
              <a:t>)</a:t>
            </a:r>
          </a:p>
          <a:p>
            <a:pPr defTabSz="914400"/>
            <a:r>
              <a:rPr lang="en-US" kern="0" dirty="0"/>
              <a:t>Networking (</a:t>
            </a:r>
            <a:r>
              <a:rPr lang="en-US" kern="0" dirty="0">
                <a:hlinkClick r:id="rId9" tooltip="Neutron"/>
              </a:rPr>
              <a:t>Neutron</a:t>
            </a:r>
            <a:r>
              <a:rPr lang="en-US" kern="0" dirty="0"/>
              <a:t>)</a:t>
            </a:r>
          </a:p>
          <a:p>
            <a:pPr defTabSz="914400"/>
            <a:r>
              <a:rPr lang="en-US" kern="0" dirty="0"/>
              <a:t>Block Storage (</a:t>
            </a:r>
            <a:r>
              <a:rPr lang="en-US" kern="0" dirty="0">
                <a:hlinkClick r:id="rId10" tooltip="Cinder"/>
              </a:rPr>
              <a:t>Cinder</a:t>
            </a:r>
            <a:r>
              <a:rPr lang="en-US" kern="0" dirty="0"/>
              <a:t>)</a:t>
            </a:r>
          </a:p>
          <a:p>
            <a:pPr defTabSz="914400"/>
            <a:r>
              <a:rPr lang="en-US" kern="0" dirty="0"/>
              <a:t>Telemetry (</a:t>
            </a:r>
            <a:r>
              <a:rPr lang="en-US" u="sng" kern="0" dirty="0">
                <a:solidFill>
                  <a:srgbClr val="0000FF"/>
                </a:solidFill>
              </a:rPr>
              <a:t>Telemetry</a:t>
            </a:r>
            <a:r>
              <a:rPr lang="en-US" kern="0" dirty="0"/>
              <a:t>)</a:t>
            </a:r>
          </a:p>
          <a:p>
            <a:pPr defTabSz="914400"/>
            <a:r>
              <a:rPr lang="en-US" kern="0" dirty="0"/>
              <a:t>Orchestration (</a:t>
            </a:r>
            <a:r>
              <a:rPr lang="en-US" kern="0" dirty="0">
                <a:hlinkClick r:id="rId11" tooltip="Heat"/>
              </a:rPr>
              <a:t>Heat</a:t>
            </a:r>
            <a:r>
              <a:rPr lang="en-US" kern="0" dirty="0"/>
              <a:t>)</a:t>
            </a:r>
          </a:p>
          <a:p>
            <a:pPr defTabSz="914400"/>
            <a:r>
              <a:rPr lang="en-US" kern="0" dirty="0"/>
              <a:t>Database Service (</a:t>
            </a:r>
            <a:r>
              <a:rPr lang="en-US" kern="0" dirty="0">
                <a:hlinkClick r:id="rId12" tooltip="Trove"/>
              </a:rPr>
              <a:t>Trove</a:t>
            </a:r>
            <a:r>
              <a:rPr lang="en-US" kern="0" dirty="0"/>
              <a:t>)</a:t>
            </a:r>
          </a:p>
          <a:p>
            <a:pPr defTabSz="914400"/>
            <a:r>
              <a:rPr lang="en-US" kern="0" dirty="0"/>
              <a:t>Data processing (</a:t>
            </a:r>
            <a:r>
              <a:rPr lang="en-US" kern="0" dirty="0">
                <a:hlinkClick r:id="rId13" tooltip="Sahara"/>
              </a:rPr>
              <a:t>Sahara</a:t>
            </a:r>
            <a:r>
              <a:rPr lang="en-US" kern="0" dirty="0"/>
              <a:t>*)</a:t>
            </a:r>
          </a:p>
          <a:p>
            <a:pPr defTabSz="914400"/>
            <a:r>
              <a:rPr lang="en-US" kern="0" dirty="0"/>
              <a:t>Bare metal (</a:t>
            </a:r>
            <a:r>
              <a:rPr lang="en-US" i="1" kern="0" dirty="0">
                <a:hlinkClick r:id="rId14" tooltip="Ironic"/>
              </a:rPr>
              <a:t>Ironic</a:t>
            </a:r>
            <a:r>
              <a:rPr lang="en-US" i="1" kern="0" dirty="0"/>
              <a:t>*</a:t>
            </a:r>
            <a:r>
              <a:rPr lang="en-US" kern="0" dirty="0"/>
              <a:t>)</a:t>
            </a:r>
          </a:p>
          <a:p>
            <a:pPr defTabSz="914400"/>
            <a:r>
              <a:rPr lang="en-US" kern="0" dirty="0"/>
              <a:t>Queue service (</a:t>
            </a:r>
            <a:r>
              <a:rPr lang="en-US" i="1" kern="0" dirty="0">
                <a:hlinkClick r:id="rId15" tooltip="Marconi"/>
              </a:rPr>
              <a:t>Marconi</a:t>
            </a:r>
            <a:r>
              <a:rPr lang="en-US" i="1" kern="0" dirty="0"/>
              <a:t>*</a:t>
            </a:r>
            <a:r>
              <a:rPr lang="en-US" kern="0" dirty="0"/>
              <a:t>)</a:t>
            </a:r>
          </a:p>
          <a:p>
            <a:pPr defTabSz="914400"/>
            <a:r>
              <a:rPr lang="en-US" kern="0" dirty="0"/>
              <a:t>Key management (</a:t>
            </a:r>
            <a:r>
              <a:rPr lang="en-US" i="1" kern="0" dirty="0">
                <a:hlinkClick r:id="rId16" tooltip="Barbican"/>
              </a:rPr>
              <a:t>Barbican</a:t>
            </a:r>
            <a:r>
              <a:rPr lang="en-US" i="1" kern="0" dirty="0"/>
              <a:t>*</a:t>
            </a:r>
            <a:r>
              <a:rPr lang="en-US" kern="0" dirty="0"/>
              <a:t>)</a:t>
            </a:r>
          </a:p>
          <a:p>
            <a:pPr defTabSz="914400"/>
            <a:r>
              <a:rPr lang="en-US" kern="0" dirty="0"/>
              <a:t>DNS Services (</a:t>
            </a:r>
            <a:r>
              <a:rPr lang="en-US" i="1" kern="0" dirty="0">
                <a:hlinkClick r:id="rId17" tooltip="Designate"/>
              </a:rPr>
              <a:t>Designate</a:t>
            </a:r>
            <a:r>
              <a:rPr lang="en-US" i="1" kern="0" dirty="0"/>
              <a:t>*</a:t>
            </a:r>
            <a:r>
              <a:rPr lang="en-US" kern="0" dirty="0"/>
              <a:t>)</a:t>
            </a:r>
          </a:p>
          <a:p>
            <a:pPr defTabSz="914400"/>
            <a:r>
              <a:rPr lang="en-US" kern="0" dirty="0"/>
              <a:t>Common Libraries (</a:t>
            </a:r>
            <a:r>
              <a:rPr lang="en-US" kern="0" dirty="0">
                <a:hlinkClick r:id="rId18" tooltip="Oslo"/>
              </a:rPr>
              <a:t>Oslo</a:t>
            </a:r>
            <a:r>
              <a:rPr lang="en-US" kern="0" dirty="0"/>
              <a:t>)</a:t>
            </a:r>
          </a:p>
        </p:txBody>
      </p:sp>
      <p:sp>
        <p:nvSpPr>
          <p:cNvPr id="7" name="Title 1"/>
          <p:cNvSpPr txBox="1">
            <a:spLocks/>
          </p:cNvSpPr>
          <p:nvPr/>
        </p:nvSpPr>
        <p:spPr bwMode="auto">
          <a:xfrm>
            <a:off x="252304" y="108354"/>
            <a:ext cx="7056000" cy="4869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lvl1pPr marL="361950" indent="-361950" fontAlgn="base">
              <a:lnSpc>
                <a:spcPct val="80000"/>
              </a:lnSpc>
              <a:spcBef>
                <a:spcPct val="0"/>
              </a:spcBef>
              <a:spcAft>
                <a:spcPct val="0"/>
              </a:spcAft>
              <a:buNone/>
              <a:defRPr lang="en-US" sz="2400" b="1" spc="-100" baseline="0" dirty="0">
                <a:latin typeface="Arial" panose="020B0604020202020204" pitchFamily="34" charset="0"/>
                <a:ea typeface="黑体" panose="02010609060101010101" pitchFamily="49" charset="-122"/>
              </a:defRPr>
            </a:lvl1pPr>
            <a:lvl2pPr marL="361887" indent="-361887" fontAlgn="base">
              <a:spcBef>
                <a:spcPct val="0"/>
              </a:spcBef>
              <a:spcAft>
                <a:spcPct val="0"/>
              </a:spcAft>
              <a:defRPr sz="2000" b="1">
                <a:latin typeface="Arial" pitchFamily="34" charset="0"/>
                <a:ea typeface="黑体" pitchFamily="2" charset="-122"/>
              </a:defRPr>
            </a:lvl2pPr>
            <a:lvl3pPr marL="361887" indent="-361887" fontAlgn="base">
              <a:spcBef>
                <a:spcPct val="0"/>
              </a:spcBef>
              <a:spcAft>
                <a:spcPct val="0"/>
              </a:spcAft>
              <a:defRPr sz="2000" b="1">
                <a:latin typeface="Arial" pitchFamily="34" charset="0"/>
                <a:ea typeface="黑体" pitchFamily="2" charset="-122"/>
              </a:defRPr>
            </a:lvl3pPr>
            <a:lvl4pPr marL="361887" indent="-361887" fontAlgn="base">
              <a:spcBef>
                <a:spcPct val="0"/>
              </a:spcBef>
              <a:spcAft>
                <a:spcPct val="0"/>
              </a:spcAft>
              <a:defRPr sz="2000" b="1">
                <a:latin typeface="Arial" pitchFamily="34" charset="0"/>
                <a:ea typeface="黑体" pitchFamily="2" charset="-122"/>
              </a:defRPr>
            </a:lvl4pPr>
            <a:lvl5pPr marL="361887" indent="-361887" fontAlgn="base">
              <a:spcBef>
                <a:spcPct val="0"/>
              </a:spcBef>
              <a:spcAft>
                <a:spcPct val="0"/>
              </a:spcAft>
              <a:defRPr sz="2000" b="1">
                <a:latin typeface="Arial" pitchFamily="34" charset="0"/>
                <a:ea typeface="黑体" pitchFamily="2" charset="-122"/>
              </a:defRPr>
            </a:lvl5pPr>
            <a:lvl6pPr marL="819005" fontAlgn="base">
              <a:spcBef>
                <a:spcPct val="0"/>
              </a:spcBef>
              <a:spcAft>
                <a:spcPct val="0"/>
              </a:spcAft>
              <a:defRPr sz="2000" b="1">
                <a:latin typeface="Arial" pitchFamily="34" charset="0"/>
                <a:ea typeface="黑体" pitchFamily="2" charset="-122"/>
              </a:defRPr>
            </a:lvl6pPr>
            <a:lvl7pPr marL="1276126" fontAlgn="base">
              <a:spcBef>
                <a:spcPct val="0"/>
              </a:spcBef>
              <a:spcAft>
                <a:spcPct val="0"/>
              </a:spcAft>
              <a:defRPr sz="2000" b="1">
                <a:latin typeface="Arial" pitchFamily="34" charset="0"/>
                <a:ea typeface="黑体" pitchFamily="2" charset="-122"/>
              </a:defRPr>
            </a:lvl7pPr>
            <a:lvl8pPr marL="1733249" fontAlgn="base">
              <a:spcBef>
                <a:spcPct val="0"/>
              </a:spcBef>
              <a:spcAft>
                <a:spcPct val="0"/>
              </a:spcAft>
              <a:defRPr sz="2000" b="1">
                <a:latin typeface="Arial" pitchFamily="34" charset="0"/>
                <a:ea typeface="黑体" pitchFamily="2" charset="-122"/>
              </a:defRPr>
            </a:lvl8pPr>
            <a:lvl9pPr marL="2190371" fontAlgn="base">
              <a:spcBef>
                <a:spcPct val="0"/>
              </a:spcBef>
              <a:spcAft>
                <a:spcPct val="0"/>
              </a:spcAft>
              <a:defRPr sz="2000" b="1">
                <a:latin typeface="Arial" pitchFamily="34" charset="0"/>
                <a:ea typeface="黑体" pitchFamily="2" charset="-122"/>
              </a:defRPr>
            </a:lvl9pPr>
          </a:lstStyle>
          <a:p>
            <a:r>
              <a:rPr lang="zh-CN" altLang="en-US" dirty="0"/>
              <a:t>模块</a:t>
            </a:r>
            <a:r>
              <a:rPr lang="en-US" dirty="0"/>
              <a:t>- Icehouse</a:t>
            </a:r>
          </a:p>
        </p:txBody>
      </p:sp>
      <p:grpSp>
        <p:nvGrpSpPr>
          <p:cNvPr id="8" name="组合 7"/>
          <p:cNvGrpSpPr/>
          <p:nvPr/>
        </p:nvGrpSpPr>
        <p:grpSpPr>
          <a:xfrm>
            <a:off x="918050" y="4458372"/>
            <a:ext cx="6984776" cy="597233"/>
            <a:chOff x="918050" y="1372377"/>
            <a:chExt cx="6984776" cy="839333"/>
          </a:xfrm>
        </p:grpSpPr>
        <p:sp>
          <p:nvSpPr>
            <p:cNvPr id="9" name="矩形 8"/>
            <p:cNvSpPr/>
            <p:nvPr/>
          </p:nvSpPr>
          <p:spPr bwMode="auto">
            <a:xfrm>
              <a:off x="918050" y="1500275"/>
              <a:ext cx="6984776" cy="7114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rtlCol="0" anchor="ctr"/>
            <a:lstStyle/>
            <a:p>
              <a:pPr algn="ctr" fontAlgn="base">
                <a:spcBef>
                  <a:spcPct val="0"/>
                </a:spcBef>
                <a:spcAft>
                  <a:spcPct val="0"/>
                </a:spcAft>
              </a:pPr>
              <a:endParaRPr lang="zh-CN" altLang="en-US" sz="1500" dirty="0">
                <a:solidFill>
                  <a:srgbClr val="FFFFFF"/>
                </a:solidFill>
                <a:latin typeface="微软雅黑" pitchFamily="34" charset="-122"/>
                <a:ea typeface="微软雅黑" pitchFamily="34" charset="-122"/>
              </a:endParaRPr>
            </a:p>
          </p:txBody>
        </p:sp>
        <p:sp>
          <p:nvSpPr>
            <p:cNvPr id="10" name="文本框 9"/>
            <p:cNvSpPr txBox="1"/>
            <p:nvPr/>
          </p:nvSpPr>
          <p:spPr>
            <a:xfrm>
              <a:off x="918050" y="1372377"/>
              <a:ext cx="6603332" cy="579261"/>
            </a:xfrm>
            <a:prstGeom prst="rect">
              <a:avLst/>
            </a:prstGeom>
            <a:noFill/>
          </p:spPr>
          <p:txBody>
            <a:bodyPr wrap="square" rtlCol="0">
              <a:spAutoFit/>
            </a:bodyPr>
            <a:lstStyle/>
            <a:p>
              <a:pPr algn="ctr">
                <a:lnSpc>
                  <a:spcPct val="150000"/>
                </a:lnSpc>
              </a:pPr>
              <a:r>
                <a:rPr lang="zh-CN" altLang="en-US" sz="2400" dirty="0">
                  <a:solidFill>
                    <a:schemeClr val="bg1"/>
                  </a:solidFill>
                </a:rPr>
                <a:t>重用了各种开源技术</a:t>
              </a:r>
              <a:endParaRPr lang="zh-CN" altLang="en-US" sz="1400" dirty="0">
                <a:solidFill>
                  <a:schemeClr val="bg1"/>
                </a:solidFill>
              </a:endParaRPr>
            </a:p>
          </p:txBody>
        </p:sp>
      </p:grpSp>
    </p:spTree>
    <p:extLst>
      <p:ext uri="{BB962C8B-B14F-4D97-AF65-F5344CB8AC3E}">
        <p14:creationId xmlns:p14="http://schemas.microsoft.com/office/powerpoint/2010/main" val="29902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ro-RO" kern="1200" spc="-100" dirty="0">
                <a:latin typeface="Arial" panose="020B0604020202020204" pitchFamily="34" charset="0"/>
                <a:ea typeface="黑体" panose="02010609060101010101" pitchFamily="49" charset="-122"/>
                <a:cs typeface="+mn-cs"/>
              </a:rPr>
              <a:t>IaaS </a:t>
            </a:r>
            <a:r>
              <a:rPr lang="zh-CN" altLang="en-US" kern="1200" spc="-100" dirty="0">
                <a:latin typeface="Arial" panose="020B0604020202020204" pitchFamily="34" charset="0"/>
                <a:ea typeface="黑体" panose="02010609060101010101" pitchFamily="49" charset="-122"/>
                <a:cs typeface="+mn-cs"/>
              </a:rPr>
              <a:t>架构</a:t>
            </a:r>
            <a:endParaRPr lang="en-US" kern="1200" spc="-100" dirty="0">
              <a:latin typeface="Arial" panose="020B0604020202020204" pitchFamily="34" charset="0"/>
              <a:ea typeface="黑体" panose="02010609060101010101" pitchFamily="49" charset="-122"/>
              <a:cs typeface="+mn-cs"/>
            </a:endParaRPr>
          </a:p>
        </p:txBody>
      </p:sp>
      <p:grpSp>
        <p:nvGrpSpPr>
          <p:cNvPr id="25" name="Group 24"/>
          <p:cNvGrpSpPr/>
          <p:nvPr/>
        </p:nvGrpSpPr>
        <p:grpSpPr>
          <a:xfrm>
            <a:off x="174352" y="956707"/>
            <a:ext cx="8794342" cy="3299294"/>
            <a:chOff x="35499" y="1275609"/>
            <a:chExt cx="9036629" cy="3390191"/>
          </a:xfrm>
        </p:grpSpPr>
        <p:sp>
          <p:nvSpPr>
            <p:cNvPr id="3" name="Rounded Rectangle 2"/>
            <p:cNvSpPr/>
            <p:nvPr/>
          </p:nvSpPr>
          <p:spPr>
            <a:xfrm>
              <a:off x="35499" y="1275609"/>
              <a:ext cx="1411197" cy="3390191"/>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r>
                <a:rPr lang="zh-CN" altLang="en-US" sz="1350" dirty="0">
                  <a:solidFill>
                    <a:schemeClr val="tx1">
                      <a:lumMod val="95000"/>
                      <a:lumOff val="5000"/>
                    </a:schemeClr>
                  </a:solidFill>
                </a:rPr>
                <a:t>运营支撑</a:t>
              </a:r>
              <a:endParaRPr lang="en-IN" sz="1350" dirty="0">
                <a:solidFill>
                  <a:schemeClr val="tx1">
                    <a:lumMod val="95000"/>
                    <a:lumOff val="5000"/>
                  </a:schemeClr>
                </a:solidFill>
              </a:endParaRPr>
            </a:p>
          </p:txBody>
        </p:sp>
        <p:sp>
          <p:nvSpPr>
            <p:cNvPr id="4" name="Rounded Rectangle 3"/>
            <p:cNvSpPr/>
            <p:nvPr/>
          </p:nvSpPr>
          <p:spPr>
            <a:xfrm>
              <a:off x="160167" y="1639265"/>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Billing</a:t>
              </a:r>
            </a:p>
          </p:txBody>
        </p:sp>
        <p:sp>
          <p:nvSpPr>
            <p:cNvPr id="5" name="Rounded Rectangle 4"/>
            <p:cNvSpPr/>
            <p:nvPr/>
          </p:nvSpPr>
          <p:spPr>
            <a:xfrm>
              <a:off x="160167" y="3543858"/>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Identity</a:t>
              </a:r>
            </a:p>
          </p:txBody>
        </p:sp>
        <p:sp>
          <p:nvSpPr>
            <p:cNvPr id="6" name="Rounded Rectangle 5"/>
            <p:cNvSpPr/>
            <p:nvPr/>
          </p:nvSpPr>
          <p:spPr>
            <a:xfrm>
              <a:off x="7660931" y="1275609"/>
              <a:ext cx="1411197" cy="3390191"/>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b" anchorCtr="1"/>
            <a:lstStyle/>
            <a:p>
              <a:pPr algn="ctr"/>
              <a:r>
                <a:rPr lang="zh-CN" altLang="en-US" sz="1350" dirty="0">
                  <a:solidFill>
                    <a:schemeClr val="tx1">
                      <a:lumMod val="95000"/>
                      <a:lumOff val="5000"/>
                    </a:schemeClr>
                  </a:solidFill>
                </a:rPr>
                <a:t>运维管理</a:t>
              </a:r>
              <a:endParaRPr lang="en-IN" sz="1350" dirty="0">
                <a:solidFill>
                  <a:schemeClr val="tx1">
                    <a:lumMod val="95000"/>
                    <a:lumOff val="5000"/>
                  </a:schemeClr>
                </a:solidFill>
              </a:endParaRPr>
            </a:p>
          </p:txBody>
        </p:sp>
        <p:sp>
          <p:nvSpPr>
            <p:cNvPr id="7" name="Rounded Rectangle 6"/>
            <p:cNvSpPr/>
            <p:nvPr/>
          </p:nvSpPr>
          <p:spPr>
            <a:xfrm>
              <a:off x="7785595" y="1639265"/>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Admin API</a:t>
              </a:r>
            </a:p>
          </p:txBody>
        </p:sp>
        <p:sp>
          <p:nvSpPr>
            <p:cNvPr id="8" name="Rounded Rectangle 7"/>
            <p:cNvSpPr/>
            <p:nvPr/>
          </p:nvSpPr>
          <p:spPr>
            <a:xfrm>
              <a:off x="7785595" y="3517913"/>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Monitoring</a:t>
              </a:r>
            </a:p>
          </p:txBody>
        </p:sp>
        <p:sp>
          <p:nvSpPr>
            <p:cNvPr id="9" name="Rounded Rectangle 8"/>
            <p:cNvSpPr/>
            <p:nvPr/>
          </p:nvSpPr>
          <p:spPr>
            <a:xfrm>
              <a:off x="1561352" y="1275609"/>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564000" tIns="486000" bIns="0" rtlCol="0" anchor="b" anchorCtr="1"/>
            <a:lstStyle/>
            <a:p>
              <a:pPr algn="r"/>
              <a:r>
                <a:rPr lang="zh-CN" altLang="en-US" sz="1350" dirty="0">
                  <a:solidFill>
                    <a:schemeClr val="tx1">
                      <a:lumMod val="95000"/>
                      <a:lumOff val="5000"/>
                    </a:schemeClr>
                  </a:solidFill>
                </a:rPr>
                <a:t>展现层</a:t>
              </a:r>
              <a:endParaRPr lang="en-IN" sz="1350" dirty="0">
                <a:solidFill>
                  <a:schemeClr val="tx1">
                    <a:lumMod val="95000"/>
                    <a:lumOff val="5000"/>
                  </a:schemeClr>
                </a:solidFill>
              </a:endParaRPr>
            </a:p>
          </p:txBody>
        </p:sp>
        <p:sp>
          <p:nvSpPr>
            <p:cNvPr id="10" name="Rounded Rectangle 9"/>
            <p:cNvSpPr/>
            <p:nvPr/>
          </p:nvSpPr>
          <p:spPr>
            <a:xfrm>
              <a:off x="1561352" y="2497936"/>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0" tIns="486000" bIns="0" rtlCol="0" anchor="b" anchorCtr="1"/>
            <a:lstStyle/>
            <a:p>
              <a:pPr algn="ctr"/>
              <a:r>
                <a:rPr lang="zh-CN" altLang="en-US" sz="1350" dirty="0">
                  <a:solidFill>
                    <a:schemeClr val="tx1">
                      <a:lumMod val="95000"/>
                      <a:lumOff val="5000"/>
                    </a:schemeClr>
                  </a:solidFill>
                </a:rPr>
                <a:t>逻辑层（控制）</a:t>
              </a:r>
              <a:endParaRPr lang="en-IN" sz="1350" dirty="0">
                <a:solidFill>
                  <a:schemeClr val="tx1">
                    <a:lumMod val="95000"/>
                    <a:lumOff val="5000"/>
                  </a:schemeClr>
                </a:solidFill>
              </a:endParaRPr>
            </a:p>
          </p:txBody>
        </p:sp>
        <p:sp>
          <p:nvSpPr>
            <p:cNvPr id="11" name="Rounded Rectangle 10"/>
            <p:cNvSpPr/>
            <p:nvPr/>
          </p:nvSpPr>
          <p:spPr>
            <a:xfrm>
              <a:off x="1561352" y="3708074"/>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672000" tIns="486000" bIns="0" rtlCol="0" anchor="b" anchorCtr="1"/>
            <a:lstStyle/>
            <a:p>
              <a:pPr algn="ctr"/>
              <a:r>
                <a:rPr lang="zh-CN" altLang="en-US" sz="1350" dirty="0">
                  <a:solidFill>
                    <a:schemeClr val="tx1">
                      <a:lumMod val="95000"/>
                      <a:lumOff val="5000"/>
                    </a:schemeClr>
                  </a:solidFill>
                </a:rPr>
                <a:t>资源层</a:t>
              </a:r>
              <a:endParaRPr lang="en-IN" sz="1350" dirty="0">
                <a:solidFill>
                  <a:schemeClr val="tx1">
                    <a:lumMod val="95000"/>
                    <a:lumOff val="5000"/>
                  </a:schemeClr>
                </a:solidFill>
              </a:endParaRPr>
            </a:p>
          </p:txBody>
        </p:sp>
        <p:sp>
          <p:nvSpPr>
            <p:cNvPr id="12" name="Rounded Rectangle 11"/>
            <p:cNvSpPr/>
            <p:nvPr/>
          </p:nvSpPr>
          <p:spPr>
            <a:xfrm>
              <a:off x="1950527" y="1431236"/>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System API</a:t>
              </a:r>
            </a:p>
          </p:txBody>
        </p:sp>
        <p:sp>
          <p:nvSpPr>
            <p:cNvPr id="13" name="Rounded Rectangle 12"/>
            <p:cNvSpPr/>
            <p:nvPr/>
          </p:nvSpPr>
          <p:spPr>
            <a:xfrm>
              <a:off x="4648111" y="1431236"/>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User Dashboard</a:t>
              </a:r>
            </a:p>
          </p:txBody>
        </p:sp>
        <p:sp>
          <p:nvSpPr>
            <p:cNvPr id="14" name="Rounded Rectangle 13"/>
            <p:cNvSpPr/>
            <p:nvPr/>
          </p:nvSpPr>
          <p:spPr>
            <a:xfrm>
              <a:off x="1684934" y="2652390"/>
              <a:ext cx="1104475"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25" dirty="0"/>
                <a:t>Orchestration</a:t>
              </a:r>
            </a:p>
          </p:txBody>
        </p:sp>
        <p:sp>
          <p:nvSpPr>
            <p:cNvPr id="15" name="Rounded Rectangle 14"/>
            <p:cNvSpPr/>
            <p:nvPr/>
          </p:nvSpPr>
          <p:spPr>
            <a:xfrm>
              <a:off x="2885119" y="2652390"/>
              <a:ext cx="107680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Scheduling</a:t>
              </a:r>
            </a:p>
          </p:txBody>
        </p:sp>
        <p:sp>
          <p:nvSpPr>
            <p:cNvPr id="16" name="Rounded Rectangle 15"/>
            <p:cNvSpPr/>
            <p:nvPr/>
          </p:nvSpPr>
          <p:spPr>
            <a:xfrm>
              <a:off x="4057637" y="2652390"/>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Policy</a:t>
              </a:r>
            </a:p>
          </p:txBody>
        </p:sp>
        <p:sp>
          <p:nvSpPr>
            <p:cNvPr id="17" name="Rounded Rectangle 16"/>
            <p:cNvSpPr/>
            <p:nvPr/>
          </p:nvSpPr>
          <p:spPr>
            <a:xfrm>
              <a:off x="5238848" y="2652390"/>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Image Registry</a:t>
              </a:r>
            </a:p>
          </p:txBody>
        </p:sp>
        <p:sp>
          <p:nvSpPr>
            <p:cNvPr id="18" name="Rounded Rectangle 17"/>
            <p:cNvSpPr/>
            <p:nvPr/>
          </p:nvSpPr>
          <p:spPr>
            <a:xfrm>
              <a:off x="6420052" y="2652390"/>
              <a:ext cx="1001761"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Logging</a:t>
              </a:r>
            </a:p>
          </p:txBody>
        </p:sp>
        <p:sp>
          <p:nvSpPr>
            <p:cNvPr id="19" name="Rounded Rectangle 18"/>
            <p:cNvSpPr/>
            <p:nvPr/>
          </p:nvSpPr>
          <p:spPr>
            <a:xfrm>
              <a:off x="2602779" y="3867897"/>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Compute</a:t>
              </a:r>
            </a:p>
          </p:txBody>
        </p:sp>
        <p:sp>
          <p:nvSpPr>
            <p:cNvPr id="20" name="Rounded Rectangle 19"/>
            <p:cNvSpPr/>
            <p:nvPr/>
          </p:nvSpPr>
          <p:spPr>
            <a:xfrm>
              <a:off x="3988933" y="3867897"/>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Volume</a:t>
              </a:r>
            </a:p>
          </p:txBody>
        </p:sp>
        <p:sp>
          <p:nvSpPr>
            <p:cNvPr id="21" name="Rounded Rectangle 20"/>
            <p:cNvSpPr/>
            <p:nvPr/>
          </p:nvSpPr>
          <p:spPr>
            <a:xfrm>
              <a:off x="5375088" y="3867897"/>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Network</a:t>
              </a:r>
            </a:p>
          </p:txBody>
        </p:sp>
        <p:sp>
          <p:nvSpPr>
            <p:cNvPr id="22" name="Rounded Rectangle 21"/>
            <p:cNvSpPr/>
            <p:nvPr/>
          </p:nvSpPr>
          <p:spPr>
            <a:xfrm>
              <a:off x="3171543" y="1422469"/>
              <a:ext cx="1341041"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Orchestration API</a:t>
              </a:r>
            </a:p>
          </p:txBody>
        </p:sp>
        <p:sp>
          <p:nvSpPr>
            <p:cNvPr id="23" name="Rounded Rectangle 22"/>
            <p:cNvSpPr/>
            <p:nvPr/>
          </p:nvSpPr>
          <p:spPr>
            <a:xfrm>
              <a:off x="5977139" y="1431236"/>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Portal/Catalog</a:t>
              </a:r>
            </a:p>
          </p:txBody>
        </p:sp>
      </p:grpSp>
    </p:spTree>
    <p:extLst>
      <p:ext uri="{BB962C8B-B14F-4D97-AF65-F5344CB8AC3E}">
        <p14:creationId xmlns:p14="http://schemas.microsoft.com/office/powerpoint/2010/main" val="215798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ro-RO" altLang="zh-CN" kern="1200" spc="-100" dirty="0">
                <a:latin typeface="Arial" panose="020B0604020202020204" pitchFamily="34" charset="0"/>
                <a:ea typeface="黑体" panose="02010609060101010101" pitchFamily="49" charset="-122"/>
                <a:cs typeface="+mn-cs"/>
              </a:rPr>
              <a:t>IaaS </a:t>
            </a:r>
            <a:r>
              <a:rPr lang="zh-CN" altLang="en-US" kern="1200" spc="-100" dirty="0">
                <a:latin typeface="Arial" panose="020B0604020202020204" pitchFamily="34" charset="0"/>
                <a:ea typeface="黑体" panose="02010609060101010101" pitchFamily="49" charset="-122"/>
                <a:cs typeface="+mn-cs"/>
              </a:rPr>
              <a:t>架构</a:t>
            </a:r>
            <a:r>
              <a:rPr lang="en-US" altLang="zh-CN" kern="1200" spc="-100" dirty="0">
                <a:latin typeface="Arial" panose="020B0604020202020204" pitchFamily="34" charset="0"/>
                <a:ea typeface="黑体" panose="02010609060101010101" pitchFamily="49" charset="-122"/>
                <a:cs typeface="+mn-cs"/>
              </a:rPr>
              <a:t>——</a:t>
            </a:r>
            <a:r>
              <a:rPr lang="en-US" altLang="zh-CN" kern="1200" spc="-100" dirty="0" err="1">
                <a:latin typeface="Arial" panose="020B0604020202020204" pitchFamily="34" charset="0"/>
                <a:ea typeface="黑体" panose="02010609060101010101" pitchFamily="49" charset="-122"/>
                <a:cs typeface="+mn-cs"/>
              </a:rPr>
              <a:t>Openstack</a:t>
            </a:r>
            <a:r>
              <a:rPr lang="zh-CN" altLang="en-US" kern="1200" spc="-100" dirty="0">
                <a:latin typeface="Arial" panose="020B0604020202020204" pitchFamily="34" charset="0"/>
                <a:ea typeface="黑体" panose="02010609060101010101" pitchFamily="49" charset="-122"/>
                <a:cs typeface="+mn-cs"/>
              </a:rPr>
              <a:t>模块对应</a:t>
            </a:r>
            <a:endParaRPr lang="en-US" kern="1200" spc="-100" dirty="0">
              <a:latin typeface="Arial" panose="020B0604020202020204" pitchFamily="34" charset="0"/>
              <a:ea typeface="黑体" panose="02010609060101010101" pitchFamily="49" charset="-122"/>
              <a:cs typeface="+mn-cs"/>
            </a:endParaRPr>
          </a:p>
        </p:txBody>
      </p:sp>
      <p:grpSp>
        <p:nvGrpSpPr>
          <p:cNvPr id="25" name="Group 24"/>
          <p:cNvGrpSpPr/>
          <p:nvPr/>
        </p:nvGrpSpPr>
        <p:grpSpPr>
          <a:xfrm>
            <a:off x="36968" y="956707"/>
            <a:ext cx="8874787" cy="3329474"/>
            <a:chOff x="35499" y="1275609"/>
            <a:chExt cx="9036628" cy="3390191"/>
          </a:xfrm>
        </p:grpSpPr>
        <p:sp>
          <p:nvSpPr>
            <p:cNvPr id="3" name="Rounded Rectangle 2"/>
            <p:cNvSpPr/>
            <p:nvPr/>
          </p:nvSpPr>
          <p:spPr>
            <a:xfrm>
              <a:off x="35499" y="1275609"/>
              <a:ext cx="1411197" cy="3390191"/>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r>
                <a:rPr lang="en-IN" sz="1350" dirty="0">
                  <a:solidFill>
                    <a:schemeClr val="tx1">
                      <a:lumMod val="95000"/>
                      <a:lumOff val="5000"/>
                    </a:schemeClr>
                  </a:solidFill>
                </a:rPr>
                <a:t>Integration</a:t>
              </a:r>
            </a:p>
          </p:txBody>
        </p:sp>
        <p:sp>
          <p:nvSpPr>
            <p:cNvPr id="4" name="Rounded Rectangle 3"/>
            <p:cNvSpPr/>
            <p:nvPr/>
          </p:nvSpPr>
          <p:spPr>
            <a:xfrm>
              <a:off x="160167" y="1639265"/>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Billing</a:t>
              </a:r>
            </a:p>
          </p:txBody>
        </p:sp>
        <p:sp>
          <p:nvSpPr>
            <p:cNvPr id="5" name="Rounded Rectangle 4"/>
            <p:cNvSpPr/>
            <p:nvPr/>
          </p:nvSpPr>
          <p:spPr>
            <a:xfrm>
              <a:off x="160167" y="3543858"/>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Identity</a:t>
              </a:r>
            </a:p>
          </p:txBody>
        </p:sp>
        <p:sp>
          <p:nvSpPr>
            <p:cNvPr id="6" name="Rounded Rectangle 5"/>
            <p:cNvSpPr/>
            <p:nvPr/>
          </p:nvSpPr>
          <p:spPr>
            <a:xfrm>
              <a:off x="7660930" y="1275609"/>
              <a:ext cx="1411197" cy="3390191"/>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b" anchorCtr="1"/>
            <a:lstStyle/>
            <a:p>
              <a:pPr algn="ctr"/>
              <a:r>
                <a:rPr lang="en-IN" sz="1350" dirty="0">
                  <a:solidFill>
                    <a:schemeClr val="tx1">
                      <a:lumMod val="95000"/>
                      <a:lumOff val="5000"/>
                    </a:schemeClr>
                  </a:solidFill>
                </a:rPr>
                <a:t>Management</a:t>
              </a:r>
            </a:p>
          </p:txBody>
        </p:sp>
        <p:sp>
          <p:nvSpPr>
            <p:cNvPr id="7" name="Rounded Rectangle 6"/>
            <p:cNvSpPr/>
            <p:nvPr/>
          </p:nvSpPr>
          <p:spPr>
            <a:xfrm>
              <a:off x="7785595" y="1639265"/>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Admin API</a:t>
              </a:r>
            </a:p>
          </p:txBody>
        </p:sp>
        <p:sp>
          <p:nvSpPr>
            <p:cNvPr id="8" name="Rounded Rectangle 7"/>
            <p:cNvSpPr/>
            <p:nvPr/>
          </p:nvSpPr>
          <p:spPr>
            <a:xfrm>
              <a:off x="7785595" y="3517913"/>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Monitoring</a:t>
              </a:r>
            </a:p>
          </p:txBody>
        </p:sp>
        <p:sp>
          <p:nvSpPr>
            <p:cNvPr id="9" name="Rounded Rectangle 8"/>
            <p:cNvSpPr/>
            <p:nvPr/>
          </p:nvSpPr>
          <p:spPr>
            <a:xfrm>
              <a:off x="1561352" y="1275609"/>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564000" tIns="486000" bIns="0" rtlCol="0" anchor="b" anchorCtr="1"/>
            <a:lstStyle/>
            <a:p>
              <a:pPr algn="r"/>
              <a:r>
                <a:rPr lang="en-IN" sz="1350" dirty="0">
                  <a:solidFill>
                    <a:schemeClr val="tx1">
                      <a:lumMod val="95000"/>
                      <a:lumOff val="5000"/>
                    </a:schemeClr>
                  </a:solidFill>
                </a:rPr>
                <a:t>Presentation</a:t>
              </a:r>
            </a:p>
          </p:txBody>
        </p:sp>
        <p:sp>
          <p:nvSpPr>
            <p:cNvPr id="10" name="Rounded Rectangle 9"/>
            <p:cNvSpPr/>
            <p:nvPr/>
          </p:nvSpPr>
          <p:spPr>
            <a:xfrm>
              <a:off x="1561352" y="2497936"/>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0" tIns="486000" bIns="0" rtlCol="0" anchor="b" anchorCtr="1"/>
            <a:lstStyle/>
            <a:p>
              <a:pPr algn="ctr"/>
              <a:r>
                <a:rPr lang="en-IN" sz="1350" dirty="0">
                  <a:solidFill>
                    <a:schemeClr val="tx1">
                      <a:lumMod val="95000"/>
                      <a:lumOff val="5000"/>
                    </a:schemeClr>
                  </a:solidFill>
                </a:rPr>
                <a:t>Logic (Control)</a:t>
              </a:r>
            </a:p>
          </p:txBody>
        </p:sp>
        <p:sp>
          <p:nvSpPr>
            <p:cNvPr id="11" name="Rounded Rectangle 10"/>
            <p:cNvSpPr/>
            <p:nvPr/>
          </p:nvSpPr>
          <p:spPr>
            <a:xfrm>
              <a:off x="1561352" y="3708074"/>
              <a:ext cx="5976664" cy="957725"/>
            </a:xfrm>
            <a:prstGeom prst="roundRect">
              <a:avLst/>
            </a:prstGeom>
            <a:solidFill>
              <a:srgbClr val="A5CBEE"/>
            </a:solidFill>
            <a:ln>
              <a:noFill/>
            </a:ln>
          </p:spPr>
          <p:style>
            <a:lnRef idx="2">
              <a:schemeClr val="accent1">
                <a:shade val="50000"/>
              </a:schemeClr>
            </a:lnRef>
            <a:fillRef idx="1">
              <a:schemeClr val="accent1"/>
            </a:fillRef>
            <a:effectRef idx="0">
              <a:schemeClr val="accent1"/>
            </a:effectRef>
            <a:fontRef idx="minor">
              <a:schemeClr val="lt1"/>
            </a:fontRef>
          </p:style>
          <p:txBody>
            <a:bodyPr lIns="3672000" tIns="486000" bIns="0" rtlCol="0" anchor="b" anchorCtr="1"/>
            <a:lstStyle/>
            <a:p>
              <a:pPr algn="ctr"/>
              <a:r>
                <a:rPr lang="en-IN" sz="1350" dirty="0">
                  <a:solidFill>
                    <a:schemeClr val="tx1">
                      <a:lumMod val="95000"/>
                      <a:lumOff val="5000"/>
                    </a:schemeClr>
                  </a:solidFill>
                </a:rPr>
                <a:t>Resources</a:t>
              </a:r>
            </a:p>
          </p:txBody>
        </p:sp>
        <p:sp>
          <p:nvSpPr>
            <p:cNvPr id="12" name="Rounded Rectangle 11"/>
            <p:cNvSpPr/>
            <p:nvPr/>
          </p:nvSpPr>
          <p:spPr>
            <a:xfrm>
              <a:off x="1950527" y="1431236"/>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System API</a:t>
              </a:r>
            </a:p>
          </p:txBody>
        </p:sp>
        <p:sp>
          <p:nvSpPr>
            <p:cNvPr id="13" name="Rounded Rectangle 12"/>
            <p:cNvSpPr/>
            <p:nvPr/>
          </p:nvSpPr>
          <p:spPr>
            <a:xfrm>
              <a:off x="4648111" y="1431236"/>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User Dashboard</a:t>
              </a:r>
            </a:p>
          </p:txBody>
        </p:sp>
        <p:sp>
          <p:nvSpPr>
            <p:cNvPr id="14" name="Rounded Rectangle 13"/>
            <p:cNvSpPr/>
            <p:nvPr/>
          </p:nvSpPr>
          <p:spPr>
            <a:xfrm>
              <a:off x="1684934" y="2652390"/>
              <a:ext cx="1104475"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25" dirty="0"/>
                <a:t>Orchestration</a:t>
              </a:r>
            </a:p>
          </p:txBody>
        </p:sp>
        <p:sp>
          <p:nvSpPr>
            <p:cNvPr id="15" name="Rounded Rectangle 14"/>
            <p:cNvSpPr/>
            <p:nvPr/>
          </p:nvSpPr>
          <p:spPr>
            <a:xfrm>
              <a:off x="2885119" y="2652390"/>
              <a:ext cx="107680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Scheduling</a:t>
              </a:r>
            </a:p>
          </p:txBody>
        </p:sp>
        <p:sp>
          <p:nvSpPr>
            <p:cNvPr id="16" name="Rounded Rectangle 15"/>
            <p:cNvSpPr/>
            <p:nvPr/>
          </p:nvSpPr>
          <p:spPr>
            <a:xfrm>
              <a:off x="4057637" y="2652390"/>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Policy</a:t>
              </a:r>
            </a:p>
          </p:txBody>
        </p:sp>
        <p:sp>
          <p:nvSpPr>
            <p:cNvPr id="17" name="Rounded Rectangle 16"/>
            <p:cNvSpPr/>
            <p:nvPr/>
          </p:nvSpPr>
          <p:spPr>
            <a:xfrm>
              <a:off x="5238848" y="2652390"/>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Image Registry</a:t>
              </a:r>
            </a:p>
          </p:txBody>
        </p:sp>
        <p:sp>
          <p:nvSpPr>
            <p:cNvPr id="18" name="Rounded Rectangle 17"/>
            <p:cNvSpPr/>
            <p:nvPr/>
          </p:nvSpPr>
          <p:spPr>
            <a:xfrm>
              <a:off x="6420052" y="2652390"/>
              <a:ext cx="1001761"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Logging</a:t>
              </a:r>
            </a:p>
          </p:txBody>
        </p:sp>
        <p:sp>
          <p:nvSpPr>
            <p:cNvPr id="19" name="Rounded Rectangle 18"/>
            <p:cNvSpPr/>
            <p:nvPr/>
          </p:nvSpPr>
          <p:spPr>
            <a:xfrm>
              <a:off x="2602779" y="3867897"/>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Compute</a:t>
              </a:r>
            </a:p>
          </p:txBody>
        </p:sp>
        <p:sp>
          <p:nvSpPr>
            <p:cNvPr id="20" name="Rounded Rectangle 19"/>
            <p:cNvSpPr/>
            <p:nvPr/>
          </p:nvSpPr>
          <p:spPr>
            <a:xfrm>
              <a:off x="3988933" y="3867897"/>
              <a:ext cx="1085498"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Volume</a:t>
              </a:r>
            </a:p>
          </p:txBody>
        </p:sp>
        <p:sp>
          <p:nvSpPr>
            <p:cNvPr id="21" name="Rounded Rectangle 20"/>
            <p:cNvSpPr/>
            <p:nvPr/>
          </p:nvSpPr>
          <p:spPr>
            <a:xfrm>
              <a:off x="5375088" y="3867897"/>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Network</a:t>
              </a:r>
            </a:p>
          </p:txBody>
        </p:sp>
        <p:sp>
          <p:nvSpPr>
            <p:cNvPr id="22" name="Rounded Rectangle 21"/>
            <p:cNvSpPr/>
            <p:nvPr/>
          </p:nvSpPr>
          <p:spPr>
            <a:xfrm>
              <a:off x="3171543" y="1422469"/>
              <a:ext cx="1341041"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Orchestration API</a:t>
              </a:r>
            </a:p>
          </p:txBody>
        </p:sp>
        <p:sp>
          <p:nvSpPr>
            <p:cNvPr id="23" name="Rounded Rectangle 22"/>
            <p:cNvSpPr/>
            <p:nvPr/>
          </p:nvSpPr>
          <p:spPr>
            <a:xfrm>
              <a:off x="5977139" y="1431236"/>
              <a:ext cx="1193510" cy="486054"/>
            </a:xfrm>
            <a:prstGeom prst="roundRect">
              <a:avLst/>
            </a:prstGeom>
            <a:solidFill>
              <a:srgbClr val="4C84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Portal/Catalog</a:t>
              </a:r>
            </a:p>
          </p:txBody>
        </p:sp>
      </p:grpSp>
      <p:sp>
        <p:nvSpPr>
          <p:cNvPr id="26" name="Rounded Rectangle 25"/>
          <p:cNvSpPr/>
          <p:nvPr/>
        </p:nvSpPr>
        <p:spPr>
          <a:xfrm>
            <a:off x="172682" y="1451957"/>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1200" dirty="0" smtClean="0">
                <a:latin typeface="Arial"/>
                <a:cs typeface="Arial"/>
              </a:rPr>
              <a:t>Telemetry</a:t>
            </a:r>
            <a:endParaRPr lang="en-US" sz="1200" dirty="0">
              <a:latin typeface="Arial"/>
              <a:cs typeface="Arial"/>
            </a:endParaRPr>
          </a:p>
        </p:txBody>
      </p:sp>
      <p:sp>
        <p:nvSpPr>
          <p:cNvPr id="27" name="Rounded Rectangle 26"/>
          <p:cNvSpPr/>
          <p:nvPr/>
        </p:nvSpPr>
        <p:spPr>
          <a:xfrm>
            <a:off x="172682" y="3305485"/>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latin typeface="Arial"/>
                <a:cs typeface="Arial"/>
              </a:rPr>
              <a:t>Keystone</a:t>
            </a:r>
          </a:p>
        </p:txBody>
      </p:sp>
      <p:sp>
        <p:nvSpPr>
          <p:cNvPr id="28" name="Rounded Rectangle 27"/>
          <p:cNvSpPr/>
          <p:nvPr/>
        </p:nvSpPr>
        <p:spPr>
          <a:xfrm>
            <a:off x="7593660" y="1451957"/>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OS API(s)</a:t>
            </a:r>
          </a:p>
        </p:txBody>
      </p:sp>
      <p:sp>
        <p:nvSpPr>
          <p:cNvPr id="29" name="Rounded Rectangle 28"/>
          <p:cNvSpPr/>
          <p:nvPr/>
        </p:nvSpPr>
        <p:spPr>
          <a:xfrm>
            <a:off x="7593660" y="3280235"/>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Telemetry</a:t>
            </a:r>
          </a:p>
        </p:txBody>
      </p:sp>
      <p:sp>
        <p:nvSpPr>
          <p:cNvPr id="30" name="Rounded Rectangle 29"/>
          <p:cNvSpPr/>
          <p:nvPr/>
        </p:nvSpPr>
        <p:spPr>
          <a:xfrm>
            <a:off x="1915039" y="1249505"/>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latin typeface="Arial"/>
                <a:cs typeface="Arial"/>
              </a:rPr>
              <a:t>OS API(s)</a:t>
            </a:r>
          </a:p>
        </p:txBody>
      </p:sp>
      <p:sp>
        <p:nvSpPr>
          <p:cNvPr id="31" name="Rounded Rectangle 30"/>
          <p:cNvSpPr/>
          <p:nvPr/>
        </p:nvSpPr>
        <p:spPr>
          <a:xfrm>
            <a:off x="4540296" y="1249505"/>
            <a:ext cx="1161510"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Horizon</a:t>
            </a:r>
          </a:p>
        </p:txBody>
      </p:sp>
      <p:sp>
        <p:nvSpPr>
          <p:cNvPr id="32" name="Rounded Rectangle 31"/>
          <p:cNvSpPr/>
          <p:nvPr/>
        </p:nvSpPr>
        <p:spPr>
          <a:xfrm>
            <a:off x="1656567" y="2437919"/>
            <a:ext cx="1074863"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All Services</a:t>
            </a:r>
          </a:p>
        </p:txBody>
      </p:sp>
      <p:sp>
        <p:nvSpPr>
          <p:cNvPr id="33" name="Rounded Rectangle 32"/>
          <p:cNvSpPr/>
          <p:nvPr/>
        </p:nvSpPr>
        <p:spPr>
          <a:xfrm>
            <a:off x="2824574" y="2437919"/>
            <a:ext cx="1047929"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All Services</a:t>
            </a:r>
          </a:p>
        </p:txBody>
      </p:sp>
      <p:sp>
        <p:nvSpPr>
          <p:cNvPr id="34" name="Rounded Rectangle 33"/>
          <p:cNvSpPr/>
          <p:nvPr/>
        </p:nvSpPr>
        <p:spPr>
          <a:xfrm>
            <a:off x="3965655" y="2437919"/>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All Services</a:t>
            </a:r>
          </a:p>
        </p:txBody>
      </p:sp>
      <p:sp>
        <p:nvSpPr>
          <p:cNvPr id="35" name="Rounded Rectangle 34"/>
          <p:cNvSpPr/>
          <p:nvPr/>
        </p:nvSpPr>
        <p:spPr>
          <a:xfrm>
            <a:off x="5115195" y="2437919"/>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Glance</a:t>
            </a:r>
          </a:p>
        </p:txBody>
      </p:sp>
      <p:sp>
        <p:nvSpPr>
          <p:cNvPr id="36" name="Rounded Rectangle 35"/>
          <p:cNvSpPr/>
          <p:nvPr/>
        </p:nvSpPr>
        <p:spPr>
          <a:xfrm>
            <a:off x="6264729" y="2437919"/>
            <a:ext cx="974902"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Telemetry</a:t>
            </a:r>
          </a:p>
        </p:txBody>
      </p:sp>
      <p:sp>
        <p:nvSpPr>
          <p:cNvPr id="37" name="Rounded Rectangle 36"/>
          <p:cNvSpPr/>
          <p:nvPr/>
        </p:nvSpPr>
        <p:spPr>
          <a:xfrm>
            <a:off x="2549804" y="3620836"/>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Nova</a:t>
            </a:r>
          </a:p>
        </p:txBody>
      </p:sp>
      <p:sp>
        <p:nvSpPr>
          <p:cNvPr id="38" name="Rounded Rectangle 37"/>
          <p:cNvSpPr/>
          <p:nvPr/>
        </p:nvSpPr>
        <p:spPr>
          <a:xfrm>
            <a:off x="3898792" y="3620836"/>
            <a:ext cx="1056394"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Cinder</a:t>
            </a:r>
          </a:p>
        </p:txBody>
      </p:sp>
      <p:sp>
        <p:nvSpPr>
          <p:cNvPr id="39" name="Rounded Rectangle 38"/>
          <p:cNvSpPr/>
          <p:nvPr/>
        </p:nvSpPr>
        <p:spPr>
          <a:xfrm>
            <a:off x="5247782" y="3620836"/>
            <a:ext cx="1161510"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Neutron</a:t>
            </a:r>
          </a:p>
        </p:txBody>
      </p:sp>
      <p:sp>
        <p:nvSpPr>
          <p:cNvPr id="40" name="Rounded Rectangle 39"/>
          <p:cNvSpPr/>
          <p:nvPr/>
        </p:nvSpPr>
        <p:spPr>
          <a:xfrm>
            <a:off x="3103318" y="1240973"/>
            <a:ext cx="1305086"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a:latin typeface="Arial"/>
                <a:cs typeface="Arial"/>
              </a:rPr>
              <a:t>Heat</a:t>
            </a:r>
          </a:p>
        </p:txBody>
      </p:sp>
      <p:sp>
        <p:nvSpPr>
          <p:cNvPr id="41" name="Rounded Rectangle 40"/>
          <p:cNvSpPr/>
          <p:nvPr/>
        </p:nvSpPr>
        <p:spPr>
          <a:xfrm>
            <a:off x="5833691" y="1249505"/>
            <a:ext cx="1161510" cy="473022"/>
          </a:xfrm>
          <a:prstGeom prst="roundRect">
            <a:avLst/>
          </a:prstGeom>
          <a:solidFill>
            <a:schemeClr val="accent2">
              <a:alpha val="5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dirty="0" smtClean="0">
                <a:latin typeface="Arial"/>
                <a:cs typeface="Arial"/>
              </a:rPr>
              <a:t>Horizon</a:t>
            </a:r>
            <a:endParaRPr lang="en-IN" sz="1200" dirty="0">
              <a:latin typeface="Arial"/>
              <a:cs typeface="Arial"/>
            </a:endParaRPr>
          </a:p>
        </p:txBody>
      </p:sp>
      <p:sp>
        <p:nvSpPr>
          <p:cNvPr id="24" name="文本框 23"/>
          <p:cNvSpPr txBox="1"/>
          <p:nvPr/>
        </p:nvSpPr>
        <p:spPr>
          <a:xfrm>
            <a:off x="507700" y="4551704"/>
            <a:ext cx="6478055" cy="369332"/>
          </a:xfrm>
          <a:prstGeom prst="rect">
            <a:avLst/>
          </a:prstGeom>
          <a:noFill/>
        </p:spPr>
        <p:txBody>
          <a:bodyPr wrap="none" rtlCol="0">
            <a:spAutoFit/>
          </a:bodyPr>
          <a:lstStyle/>
          <a:p>
            <a:r>
              <a:rPr lang="en-US" altLang="zh-CN" dirty="0" err="1"/>
              <a:t>Openstack</a:t>
            </a:r>
            <a:r>
              <a:rPr lang="zh-CN" altLang="en-US" dirty="0"/>
              <a:t>架构和目前云计算架构类似，而且覆盖大部分功能</a:t>
            </a:r>
          </a:p>
        </p:txBody>
      </p:sp>
    </p:spTree>
    <p:extLst>
      <p:ext uri="{BB962C8B-B14F-4D97-AF65-F5344CB8AC3E}">
        <p14:creationId xmlns:p14="http://schemas.microsoft.com/office/powerpoint/2010/main" val="2135271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179512" y="123478"/>
            <a:ext cx="7056438" cy="48736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ctr" anchorCtr="0" compatLnSpc="1">
            <a:prstTxWarp prst="textNoShape">
              <a:avLst/>
            </a:prstTxWarp>
          </a:bodyPr>
          <a:lstStyle/>
          <a:p>
            <a:pPr marL="361950" indent="-361950" defTabSz="914243">
              <a:lnSpc>
                <a:spcPct val="80000"/>
              </a:lnSpc>
            </a:pPr>
            <a:r>
              <a:rPr lang="zh-CN" altLang="en-US" kern="1200" spc="-100" dirty="0">
                <a:latin typeface="Arial" panose="020B0604020202020204" pitchFamily="34" charset="0"/>
                <a:ea typeface="黑体" panose="02010609060101010101" pitchFamily="49" charset="-122"/>
                <a:cs typeface="+mn-cs"/>
              </a:rPr>
              <a:t>松耦合架构</a:t>
            </a:r>
            <a:endParaRPr lang="en-US" kern="1200" spc="-100" dirty="0">
              <a:latin typeface="Arial" panose="020B0604020202020204" pitchFamily="34" charset="0"/>
              <a:ea typeface="黑体" panose="02010609060101010101" pitchFamily="49" charset="-122"/>
              <a:cs typeface="+mn-cs"/>
            </a:endParaRPr>
          </a:p>
        </p:txBody>
      </p:sp>
      <p:pic>
        <p:nvPicPr>
          <p:cNvPr id="532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71550"/>
            <a:ext cx="684076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0" y="4042246"/>
            <a:ext cx="8604957" cy="830997"/>
          </a:xfrm>
          <a:prstGeom prst="rect">
            <a:avLst/>
          </a:prstGeom>
          <a:noFill/>
        </p:spPr>
        <p:txBody>
          <a:bodyPr wrap="square" rtlCol="0">
            <a:spAutoFit/>
          </a:bodyPr>
          <a:lstStyle/>
          <a:p>
            <a:r>
              <a:rPr lang="zh-CN" altLang="en-US" sz="1600" dirty="0"/>
              <a:t>模块化：独立部署使用</a:t>
            </a:r>
            <a:endParaRPr lang="en-US" altLang="zh-CN" sz="1600" dirty="0"/>
          </a:p>
          <a:p>
            <a:r>
              <a:rPr lang="en-US" altLang="zh-CN" sz="1600" dirty="0"/>
              <a:t>nova-network-》Quantum-》Neutron</a:t>
            </a:r>
          </a:p>
          <a:p>
            <a:r>
              <a:rPr lang="en-US" altLang="zh-CN" sz="1600" dirty="0"/>
              <a:t>Nova-volume-》Cinder</a:t>
            </a:r>
            <a:r>
              <a:rPr lang="zh-CN" altLang="en-US" sz="1600" dirty="0"/>
              <a:t>，</a:t>
            </a:r>
            <a:r>
              <a:rPr lang="en-US" altLang="zh-CN" sz="1600" dirty="0" smtClean="0"/>
              <a:t>……</a:t>
            </a:r>
            <a:endParaRPr lang="en-US" altLang="zh-CN" sz="1600" dirty="0"/>
          </a:p>
        </p:txBody>
      </p:sp>
    </p:spTree>
    <p:extLst>
      <p:ext uri="{BB962C8B-B14F-4D97-AF65-F5344CB8AC3E}">
        <p14:creationId xmlns:p14="http://schemas.microsoft.com/office/powerpoint/2010/main" val="8153081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RISFANGPPTTOOLSMARK" val="征求意见稿"/>
</p:tagLst>
</file>

<file path=ppt/theme/theme1.xml><?xml version="1.0" encoding="utf-8"?>
<a:theme xmlns:a="http://schemas.openxmlformats.org/drawingml/2006/main" name="2_(C) Nordri™ Corporation.">
  <a:themeElements>
    <a:clrScheme name="(C) Nordri™ Corporation. 1">
      <a:dk1>
        <a:srgbClr val="000000"/>
      </a:dk1>
      <a:lt1>
        <a:srgbClr val="FFFFFF"/>
      </a:lt1>
      <a:dk2>
        <a:srgbClr val="FFFFFF"/>
      </a:dk2>
      <a:lt2>
        <a:srgbClr val="A0A0A0"/>
      </a:lt2>
      <a:accent1>
        <a:srgbClr val="CC0000"/>
      </a:accent1>
      <a:accent2>
        <a:srgbClr val="E08E79"/>
      </a:accent2>
      <a:accent3>
        <a:srgbClr val="FFFFFF"/>
      </a:accent3>
      <a:accent4>
        <a:srgbClr val="000000"/>
      </a:accent4>
      <a:accent5>
        <a:srgbClr val="E2AAAA"/>
      </a:accent5>
      <a:accent6>
        <a:srgbClr val="CB806D"/>
      </a:accent6>
      <a:hlink>
        <a:srgbClr val="0F4B96"/>
      </a:hlink>
      <a:folHlink>
        <a:srgbClr val="FABE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75000"/>
          </a:schemeClr>
        </a:solidFill>
        <a:ln w="9525" cap="flat" cmpd="sng" algn="ctr">
          <a:noFill/>
          <a:prstDash val="solid"/>
          <a:round/>
          <a:headEnd type="none" w="med" len="med"/>
          <a:tailEnd type="none" w="med" len="med"/>
        </a:ln>
        <a:effectLst/>
      </a:spPr>
      <a:bodyPr wrap="none" anchor="ctr"/>
      <a:lstStyle>
        <a:defPPr algn="ctr" fontAlgn="base">
          <a:spcBef>
            <a:spcPct val="0"/>
          </a:spcBef>
          <a:spcAft>
            <a:spcPct val="0"/>
          </a:spcAft>
          <a:defRPr sz="1500" dirty="0" smtClean="0">
            <a:solidFill>
              <a:srgbClr val="FFFFFF"/>
            </a:solidFill>
            <a:latin typeface="微软雅黑" pitchFamily="34" charset="-122"/>
            <a:ea typeface="微软雅黑" pitchFamily="34" charset="-122"/>
          </a:defRPr>
        </a:defPPr>
      </a:lstStyle>
    </a:spDef>
  </a:objectDefaults>
  <a:extraClrSchemeLst>
    <a:extraClrScheme>
      <a:clrScheme name="(C) Nordri™ Corporation. 1">
        <a:dk1>
          <a:srgbClr val="000000"/>
        </a:dk1>
        <a:lt1>
          <a:srgbClr val="FFFFFF"/>
        </a:lt1>
        <a:dk2>
          <a:srgbClr val="FFFFFF"/>
        </a:dk2>
        <a:lt2>
          <a:srgbClr val="A0A0A0"/>
        </a:lt2>
        <a:accent1>
          <a:srgbClr val="CC0000"/>
        </a:accent1>
        <a:accent2>
          <a:srgbClr val="E08E79"/>
        </a:accent2>
        <a:accent3>
          <a:srgbClr val="FFFFFF"/>
        </a:accent3>
        <a:accent4>
          <a:srgbClr val="000000"/>
        </a:accent4>
        <a:accent5>
          <a:srgbClr val="E2AAAA"/>
        </a:accent5>
        <a:accent6>
          <a:srgbClr val="CB806D"/>
        </a:accent6>
        <a:hlink>
          <a:srgbClr val="0F4B96"/>
        </a:hlink>
        <a:folHlink>
          <a:srgbClr val="FAB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宽屏模板.potx" id="{577FF01B-436C-4D6D-B5DB-CBF1CD88E52B}" vid="{2AAC0D91-D23C-4BD4-8732-34B3C6EAF96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宽屏模板-格式调整</Template>
  <TotalTime>14085</TotalTime>
  <Words>6231</Words>
  <Application>Microsoft Office PowerPoint</Application>
  <PresentationFormat>全屏显示(16:9)</PresentationFormat>
  <Paragraphs>553</Paragraphs>
  <Slides>43</Slides>
  <Notes>32</Notes>
  <HiddenSlides>0</HiddenSlides>
  <MMClips>0</MMClips>
  <ScaleCrop>false</ScaleCrop>
  <HeadingPairs>
    <vt:vector size="4" baseType="variant">
      <vt:variant>
        <vt:lpstr>主题</vt:lpstr>
      </vt:variant>
      <vt:variant>
        <vt:i4>2</vt:i4>
      </vt:variant>
      <vt:variant>
        <vt:lpstr>幻灯片标题</vt:lpstr>
      </vt:variant>
      <vt:variant>
        <vt:i4>43</vt:i4>
      </vt:variant>
    </vt:vector>
  </HeadingPairs>
  <TitlesOfParts>
    <vt:vector size="45" baseType="lpstr">
      <vt:lpstr>2_(C) Nordri™ Corporation.</vt:lpstr>
      <vt:lpstr>Office 主题</vt:lpstr>
      <vt:lpstr>OpenStack 功能及应用简介</vt:lpstr>
      <vt:lpstr>IT系统架构的发展过程</vt:lpstr>
      <vt:lpstr>云计算平台架构</vt:lpstr>
      <vt:lpstr>Openstack 是什么？</vt:lpstr>
      <vt:lpstr>PowerPoint 演示文稿</vt:lpstr>
      <vt:lpstr>PowerPoint 演示文稿</vt:lpstr>
      <vt:lpstr>IaaS 架构</vt:lpstr>
      <vt:lpstr>IaaS 架构——Openstack模块对应</vt:lpstr>
      <vt:lpstr>松耦合架构</vt:lpstr>
      <vt:lpstr>Messaging</vt:lpstr>
      <vt:lpstr>PowerPoint 演示文稿</vt:lpstr>
      <vt:lpstr>Horizon (门户)</vt:lpstr>
      <vt:lpstr>Horizon (门户)</vt:lpstr>
      <vt:lpstr>PowerPoint 演示文稿</vt:lpstr>
      <vt:lpstr>Nova (Compute)</vt:lpstr>
      <vt:lpstr>Nova (Compute)</vt:lpstr>
      <vt:lpstr>PowerPoint 演示文稿</vt:lpstr>
      <vt:lpstr>Swift (Object Storage 对象存储)</vt:lpstr>
      <vt:lpstr>Swift (Object Storage 对象存储)</vt:lpstr>
      <vt:lpstr>PowerPoint 演示文稿</vt:lpstr>
      <vt:lpstr>Glance (Image Service 镜像)</vt:lpstr>
      <vt:lpstr>PowerPoint 演示文稿</vt:lpstr>
      <vt:lpstr>Keystone (认证服务)</vt:lpstr>
      <vt:lpstr>PowerPoint 演示文稿</vt:lpstr>
      <vt:lpstr>Neutron (网络管理)</vt:lpstr>
      <vt:lpstr>Neutron (网络管理)</vt:lpstr>
      <vt:lpstr>PowerPoint 演示文稿</vt:lpstr>
      <vt:lpstr>Cinder (Block Storage)</vt:lpstr>
      <vt:lpstr>Cinder (Block Storage)</vt:lpstr>
      <vt:lpstr>PowerPoint 演示文稿</vt:lpstr>
      <vt:lpstr>Telemetry (aka Ceilometer, Metering)</vt:lpstr>
      <vt:lpstr>Heat (AutoScale)</vt:lpstr>
      <vt:lpstr>Trove（数据库）</vt:lpstr>
      <vt:lpstr>Trove（数据库）</vt:lpstr>
      <vt:lpstr>Openstack给用户/开发者带来什么</vt:lpstr>
      <vt:lpstr>沃云数据中心</vt:lpstr>
      <vt:lpstr>沃云公有云资源池</vt:lpstr>
      <vt:lpstr>沃云产品线</vt:lpstr>
      <vt:lpstr>沃云资质荣誉</vt:lpstr>
      <vt:lpstr>公司的愿景、使命和战略</vt:lpstr>
      <vt:lpstr>欢迎进入云的世界</vt:lpstr>
      <vt:lpstr> 招聘详情</vt:lpstr>
      <vt:lpstr>谢 谢  联通云数据有限公司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沃云3.0大规模运营</dc:title>
  <dc:creator>by</dc:creator>
  <cp:lastModifiedBy>Jason Lau</cp:lastModifiedBy>
  <cp:revision>519</cp:revision>
  <cp:lastPrinted>2014-06-16T23:31:44Z</cp:lastPrinted>
  <dcterms:created xsi:type="dcterms:W3CDTF">2014-08-15T14:19:27Z</dcterms:created>
  <dcterms:modified xsi:type="dcterms:W3CDTF">2017-04-08T03:17:02Z</dcterms:modified>
</cp:coreProperties>
</file>